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373" r:id="rId3"/>
    <p:sldId id="379" r:id="rId4"/>
    <p:sldId id="530" r:id="rId5"/>
    <p:sldId id="531" r:id="rId6"/>
    <p:sldId id="542" r:id="rId7"/>
    <p:sldId id="533" r:id="rId8"/>
    <p:sldId id="534" r:id="rId9"/>
    <p:sldId id="488" r:id="rId10"/>
    <p:sldId id="489" r:id="rId11"/>
    <p:sldId id="490" r:id="rId12"/>
    <p:sldId id="511" r:id="rId13"/>
    <p:sldId id="536" r:id="rId14"/>
    <p:sldId id="537" r:id="rId15"/>
    <p:sldId id="493" r:id="rId16"/>
    <p:sldId id="538" r:id="rId17"/>
    <p:sldId id="539" r:id="rId18"/>
    <p:sldId id="499" r:id="rId19"/>
    <p:sldId id="540" r:id="rId20"/>
    <p:sldId id="519" r:id="rId21"/>
    <p:sldId id="520" r:id="rId22"/>
    <p:sldId id="521" r:id="rId23"/>
    <p:sldId id="510" r:id="rId24"/>
    <p:sldId id="523" r:id="rId25"/>
    <p:sldId id="541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70F"/>
    <a:srgbClr val="85AD41"/>
    <a:srgbClr val="8BAD44"/>
    <a:srgbClr val="8EAF47"/>
    <a:srgbClr val="8CAC46"/>
    <a:srgbClr val="8BAB46"/>
    <a:srgbClr val="A7C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3"/>
    <p:restoredTop sz="91013"/>
  </p:normalViewPr>
  <p:slideViewPr>
    <p:cSldViewPr snapToGrid="0" snapToObjects="1">
      <p:cViewPr varScale="1">
        <p:scale>
          <a:sx n="71" d="100"/>
          <a:sy n="71" d="100"/>
        </p:scale>
        <p:origin x="941" y="58"/>
      </p:cViewPr>
      <p:guideLst>
        <p:guide orient="horz" pos="22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CC59B-B880-BA46-9138-3D1991C3001A}" type="datetimeFigureOut">
              <a:rPr lang="fr-FR"/>
              <a:pPr/>
              <a:t>14/10/2020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41D8A-A386-BB42-B8B4-A443EC3EBFCE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93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D6C8-0170-D846-A53B-BB2708BBBE9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677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46B2-BD1C-7C48-B3BF-FFAEA2E87CF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516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46B2-BD1C-7C48-B3BF-FFAEA2E87CF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608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46B2-BD1C-7C48-B3BF-FFAEA2E87CF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681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46B2-BD1C-7C48-B3BF-FFAEA2E87CF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922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46B2-BD1C-7C48-B3BF-FFAEA2E87CF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85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FE9B1-8331-F344-AB96-508B64643284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3184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FE9B1-8331-F344-AB96-508B64643284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737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FE9B1-8331-F344-AB96-508B64643284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8729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FE9B1-8331-F344-AB96-508B64643284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474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FE9B1-8331-F344-AB96-508B64643284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347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D6C8-0170-D846-A53B-BB2708BBBE9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745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FE9B1-8331-F344-AB96-508B64643284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7788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FE9B1-8331-F344-AB96-508B64643284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269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D6C8-0170-D846-A53B-BB2708BBBE9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08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D6C8-0170-D846-A53B-BB2708BBBE9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857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D6C8-0170-D846-A53B-BB2708BBBE9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81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D6C8-0170-D846-A53B-BB2708BBBE9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81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46B2-BD1C-7C48-B3BF-FFAEA2E87CF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73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46B2-BD1C-7C48-B3BF-FFAEA2E87CF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446B2-BD1C-7C48-B3BF-FFAEA2E87CF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62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193D-C9C1-2B44-99F3-B7C87E950E93}" type="datetimeFigureOut">
              <a:rPr lang="fr-FR"/>
              <a:pPr/>
              <a:t>14/10/2020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0C1-7BBB-B240-AAFE-CB6BABAFAC43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15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193D-C9C1-2B44-99F3-B7C87E950E93}" type="datetimeFigureOut">
              <a:rPr lang="fr-FR"/>
              <a:pPr/>
              <a:t>14/10/2020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0C1-7BBB-B240-AAFE-CB6BABAFAC43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97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193D-C9C1-2B44-99F3-B7C87E950E93}" type="datetimeFigureOut">
              <a:rPr lang="fr-FR"/>
              <a:pPr/>
              <a:t>14/10/2020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0C1-7BBB-B240-AAFE-CB6BABAFAC43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60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193D-C9C1-2B44-99F3-B7C87E950E93}" type="datetimeFigureOut">
              <a:rPr lang="fr-FR"/>
              <a:pPr/>
              <a:t>14/10/2020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0C1-7BBB-B240-AAFE-CB6BABAFAC43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63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193D-C9C1-2B44-99F3-B7C87E950E93}" type="datetimeFigureOut">
              <a:rPr lang="fr-FR"/>
              <a:pPr/>
              <a:t>14/10/2020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0C1-7BBB-B240-AAFE-CB6BABAFAC43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193D-C9C1-2B44-99F3-B7C87E950E93}" type="datetimeFigureOut">
              <a:rPr lang="fr-FR"/>
              <a:pPr/>
              <a:t>14/10/2020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0C1-7BBB-B240-AAFE-CB6BABAFAC43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03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193D-C9C1-2B44-99F3-B7C87E950E93}" type="datetimeFigureOut">
              <a:rPr lang="fr-FR"/>
              <a:pPr/>
              <a:t>14/10/2020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0C1-7BBB-B240-AAFE-CB6BABAFAC43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90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193D-C9C1-2B44-99F3-B7C87E950E93}" type="datetimeFigureOut">
              <a:rPr lang="fr-FR"/>
              <a:pPr/>
              <a:t>14/10/2020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0C1-7BBB-B240-AAFE-CB6BABAFAC43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9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193D-C9C1-2B44-99F3-B7C87E950E93}" type="datetimeFigureOut">
              <a:rPr lang="fr-FR"/>
              <a:pPr/>
              <a:t>14/10/2020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0C1-7BBB-B240-AAFE-CB6BABAFAC43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86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193D-C9C1-2B44-99F3-B7C87E950E93}" type="datetimeFigureOut">
              <a:rPr lang="fr-FR"/>
              <a:pPr/>
              <a:t>14/10/2020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0C1-7BBB-B240-AAFE-CB6BABAFAC43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54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193D-C9C1-2B44-99F3-B7C87E950E93}" type="datetimeFigureOut">
              <a:rPr lang="fr-FR"/>
              <a:pPr/>
              <a:t>14/10/2020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0C1-7BBB-B240-AAFE-CB6BABAFAC43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0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5193D-C9C1-2B44-99F3-B7C87E950E93}" type="datetimeFigureOut">
              <a:rPr lang="fr-FR"/>
              <a:pPr/>
              <a:t>14/10/2020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4B0C1-7BBB-B240-AAFE-CB6BABAFAC43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57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0.emf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.jpeg"/><Relationship Id="rId5" Type="http://schemas.openxmlformats.org/officeDocument/2006/relationships/image" Target="../media/image35.png"/><Relationship Id="rId10" Type="http://schemas.openxmlformats.org/officeDocument/2006/relationships/image" Target="../media/image1.jpeg"/><Relationship Id="rId4" Type="http://schemas.openxmlformats.org/officeDocument/2006/relationships/image" Target="../media/image34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9518" y="6007100"/>
            <a:ext cx="1435100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3" name="Titre 1"/>
          <p:cNvSpPr>
            <a:spLocks noGrp="1"/>
          </p:cNvSpPr>
          <p:nvPr>
            <p:ph type="ctrTitle"/>
          </p:nvPr>
        </p:nvSpPr>
        <p:spPr>
          <a:xfrm>
            <a:off x="390418" y="1440812"/>
            <a:ext cx="8239874" cy="1466775"/>
          </a:xfrm>
        </p:spPr>
        <p:txBody>
          <a:bodyPr lIns="0" rIns="0"/>
          <a:lstStyle/>
          <a:p>
            <a:r>
              <a:rPr lang="en-US" sz="2400" b="1" dirty="0"/>
              <a:t>T-cell repertoire analyses in immunotherapy treated patients</a:t>
            </a:r>
            <a:br>
              <a:rPr lang="en-US" sz="2400" b="1" dirty="0"/>
            </a:br>
            <a:br>
              <a:rPr lang="en-US" sz="24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1400" dirty="0">
                <a:ea typeface="ＭＳ Ｐゴシック" charset="0"/>
                <a:cs typeface="Arial" charset="0"/>
              </a:rPr>
              <a:t>S. Simon</a:t>
            </a:r>
            <a:r>
              <a:rPr lang="en-US" sz="1400" baseline="30000" dirty="0">
                <a:ea typeface="ＭＳ Ｐゴシック" charset="0"/>
                <a:cs typeface="Arial" charset="0"/>
              </a:rPr>
              <a:t>1,2,3</a:t>
            </a:r>
            <a:r>
              <a:rPr lang="en-US" sz="1400" dirty="0">
                <a:ea typeface="ＭＳ Ｐゴシック" charset="0"/>
                <a:cs typeface="Arial" charset="0"/>
              </a:rPr>
              <a:t>, V Voillet</a:t>
            </a:r>
            <a:r>
              <a:rPr lang="en-US" sz="1400" baseline="30000" dirty="0">
                <a:ea typeface="ＭＳ Ｐゴシック" charset="0"/>
                <a:cs typeface="Arial" charset="0"/>
              </a:rPr>
              <a:t>2</a:t>
            </a:r>
            <a:r>
              <a:rPr lang="en-US" sz="1400" dirty="0">
                <a:ea typeface="ＭＳ Ｐゴシック" charset="0"/>
                <a:cs typeface="Arial" charset="0"/>
              </a:rPr>
              <a:t>, V Vignard</a:t>
            </a:r>
            <a:r>
              <a:rPr lang="en-US" sz="1400" baseline="30000" dirty="0">
                <a:ea typeface="ＭＳ Ｐゴシック" charset="0"/>
                <a:cs typeface="Arial" charset="0"/>
              </a:rPr>
              <a:t>1,3,4</a:t>
            </a:r>
            <a:r>
              <a:rPr lang="en-US" sz="1400" dirty="0">
                <a:ea typeface="ＭＳ Ｐゴシック" charset="0"/>
                <a:cs typeface="Arial" charset="0"/>
              </a:rPr>
              <a:t>, Z Wu</a:t>
            </a:r>
            <a:r>
              <a:rPr lang="en-US" sz="1400" baseline="30000" dirty="0">
                <a:ea typeface="ＭＳ Ｐゴシック" charset="0"/>
                <a:cs typeface="Arial" charset="0"/>
              </a:rPr>
              <a:t>5</a:t>
            </a:r>
            <a:r>
              <a:rPr lang="en-US" sz="1400" dirty="0">
                <a:ea typeface="ＭＳ Ｐゴシック" charset="0"/>
                <a:cs typeface="Arial" charset="0"/>
              </a:rPr>
              <a:t>, A. Khammari</a:t>
            </a:r>
            <a:r>
              <a:rPr lang="en-US" sz="1400" baseline="30000" dirty="0">
                <a:ea typeface="ＭＳ Ｐゴシック" charset="0"/>
                <a:cs typeface="Arial" charset="0"/>
              </a:rPr>
              <a:t>1,3,4</a:t>
            </a:r>
            <a:r>
              <a:rPr lang="en-US" sz="1400" dirty="0">
                <a:ea typeface="ＭＳ Ｐゴシック" charset="0"/>
                <a:cs typeface="Arial" charset="0"/>
              </a:rPr>
              <a:t>, O Adotevi</a:t>
            </a:r>
            <a:r>
              <a:rPr lang="en-US" sz="1400" baseline="30000" dirty="0">
                <a:ea typeface="ＭＳ Ｐゴシック" charset="0"/>
                <a:cs typeface="Arial" charset="0"/>
              </a:rPr>
              <a:t>6</a:t>
            </a:r>
            <a:r>
              <a:rPr lang="en-US" sz="1400" dirty="0">
                <a:ea typeface="ＭＳ Ｐゴシック" charset="0"/>
                <a:cs typeface="Arial" charset="0"/>
              </a:rPr>
              <a:t>, S. Rulli</a:t>
            </a:r>
            <a:r>
              <a:rPr lang="en-US" sz="1400" baseline="30000" dirty="0">
                <a:ea typeface="ＭＳ Ｐゴシック" charset="0"/>
                <a:cs typeface="Arial" charset="0"/>
              </a:rPr>
              <a:t>5</a:t>
            </a:r>
            <a:r>
              <a:rPr lang="en-US" sz="1400" dirty="0">
                <a:ea typeface="ＭＳ Ｐゴシック" charset="0"/>
                <a:cs typeface="Arial" charset="0"/>
              </a:rPr>
              <a:t>, R. Gottargdo</a:t>
            </a:r>
            <a:r>
              <a:rPr lang="en-US" sz="1400" baseline="30000" dirty="0">
                <a:ea typeface="ＭＳ Ｐゴシック" charset="0"/>
                <a:cs typeface="Arial" charset="0"/>
              </a:rPr>
              <a:t>2</a:t>
            </a:r>
            <a:r>
              <a:rPr lang="en-US" sz="1400" dirty="0">
                <a:ea typeface="ＭＳ Ｐゴシック" charset="0"/>
                <a:cs typeface="Arial" charset="0"/>
              </a:rPr>
              <a:t>, P Nghiem</a:t>
            </a:r>
            <a:r>
              <a:rPr lang="en-US" sz="1400" baseline="30000" dirty="0">
                <a:ea typeface="ＭＳ Ｐゴシック" charset="0"/>
                <a:cs typeface="Arial" charset="0"/>
              </a:rPr>
              <a:t>7</a:t>
            </a:r>
            <a:r>
              <a:rPr lang="en-US" sz="1400" dirty="0">
                <a:ea typeface="ＭＳ Ｐゴシック" charset="0"/>
                <a:cs typeface="Arial" charset="0"/>
              </a:rPr>
              <a:t>, B. Dreno</a:t>
            </a:r>
            <a:r>
              <a:rPr lang="en-US" sz="1400" baseline="30000" dirty="0">
                <a:ea typeface="ＭＳ Ｐゴシック" charset="0"/>
                <a:cs typeface="Arial" charset="0"/>
              </a:rPr>
              <a:t>1,3,4</a:t>
            </a:r>
            <a:r>
              <a:rPr lang="en-US" sz="1400" dirty="0">
                <a:ea typeface="ＭＳ Ｐゴシック" charset="0"/>
                <a:cs typeface="Arial" charset="0"/>
              </a:rPr>
              <a:t>, A. Riddell</a:t>
            </a:r>
            <a:r>
              <a:rPr lang="en-US" sz="1400" baseline="30000" dirty="0">
                <a:ea typeface="ＭＳ Ｐゴシック" charset="0"/>
                <a:cs typeface="Arial" charset="0"/>
              </a:rPr>
              <a:t>2</a:t>
            </a:r>
            <a:r>
              <a:rPr lang="en-US" sz="1400" dirty="0">
                <a:ea typeface="ＭＳ Ｐゴシック" charset="0"/>
                <a:cs typeface="Arial" charset="0"/>
              </a:rPr>
              <a:t>, </a:t>
            </a:r>
            <a:r>
              <a:rPr lang="en-US" sz="1400" u="sng" dirty="0">
                <a:ea typeface="ＭＳ Ｐゴシック" charset="0"/>
                <a:cs typeface="Arial" charset="0"/>
              </a:rPr>
              <a:t>N. Labarrière</a:t>
            </a:r>
            <a:r>
              <a:rPr lang="en-US" sz="1400" baseline="30000" dirty="0">
                <a:ea typeface="ＭＳ Ｐゴシック" charset="0"/>
                <a:cs typeface="Arial" charset="0"/>
              </a:rPr>
              <a:t>1,3</a:t>
            </a:r>
            <a:br>
              <a:rPr lang="en-US" sz="1400" u="sng" dirty="0">
                <a:ea typeface="ＭＳ Ｐゴシック" charset="0"/>
                <a:cs typeface="Arial" charset="0"/>
              </a:rPr>
            </a:br>
            <a:br>
              <a:rPr lang="en-US" sz="1400" u="sng" dirty="0">
                <a:ea typeface="ＭＳ Ｐゴシック" charset="0"/>
                <a:cs typeface="Arial" charset="0"/>
              </a:rPr>
            </a:br>
            <a:r>
              <a:rPr lang="en-US" sz="1400" dirty="0" err="1">
                <a:ea typeface="ＭＳ Ｐゴシック" charset="0"/>
                <a:cs typeface="Arial" charset="0"/>
              </a:rPr>
              <a:t>nathalie.labarriere@inserm.fr</a:t>
            </a:r>
            <a:br>
              <a:rPr lang="en-US" sz="1400" u="sng" dirty="0">
                <a:ea typeface="ＭＳ Ｐゴシック" charset="0"/>
                <a:cs typeface="Arial" charset="0"/>
              </a:rPr>
            </a:br>
            <a:br>
              <a:rPr lang="en-US" sz="1400" u="sng" dirty="0">
                <a:ea typeface="ＭＳ Ｐゴシック" charset="0"/>
                <a:cs typeface="Arial" charset="0"/>
              </a:rPr>
            </a:br>
            <a:br>
              <a:rPr lang="en-US" sz="1400" dirty="0">
                <a:ea typeface="ＭＳ Ｐゴシック" charset="0"/>
                <a:cs typeface="Arial" charset="0"/>
              </a:rPr>
            </a:br>
            <a:br>
              <a:rPr lang="en-US" sz="1400" dirty="0">
                <a:ea typeface="ＭＳ Ｐゴシック" charset="0"/>
                <a:cs typeface="Arial" charset="0"/>
              </a:rPr>
            </a:br>
            <a:endParaRPr lang="en-US" sz="2000" dirty="0">
              <a:ea typeface="ＭＳ Ｐゴシック" charset="0"/>
              <a:cs typeface="Arial" charset="0"/>
            </a:endParaRPr>
          </a:p>
        </p:txBody>
      </p:sp>
      <p:pic>
        <p:nvPicPr>
          <p:cNvPr id="8" name="Picture 6" descr="Label IA_100mm"/>
          <p:cNvPicPr>
            <a:picLocks noChangeAspect="1" noChangeArrowheads="1"/>
          </p:cNvPicPr>
          <p:nvPr/>
        </p:nvPicPr>
        <p:blipFill>
          <a:blip r:embed="rId2"/>
          <a:srcRect l="14095" t="14877" r="14095" b="15324"/>
          <a:stretch>
            <a:fillRect/>
          </a:stretch>
        </p:blipFill>
        <p:spPr bwMode="auto">
          <a:xfrm>
            <a:off x="2639239" y="6284997"/>
            <a:ext cx="581775" cy="56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2" y="0"/>
            <a:ext cx="2165831" cy="1039599"/>
          </a:xfrm>
          <a:prstGeom prst="rect">
            <a:avLst/>
          </a:prstGeom>
        </p:spPr>
      </p:pic>
      <p:pic>
        <p:nvPicPr>
          <p:cNvPr id="11" name="Imag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769" y="6414148"/>
            <a:ext cx="471049" cy="45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96" y="6346745"/>
            <a:ext cx="4257186" cy="511255"/>
          </a:xfrm>
          <a:prstGeom prst="rect">
            <a:avLst/>
          </a:prstGeom>
        </p:spPr>
      </p:pic>
      <p:pic>
        <p:nvPicPr>
          <p:cNvPr id="3074" name="Picture 2" descr="ogo-Back to homep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31" y="6151028"/>
            <a:ext cx="120039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4450" y="3714518"/>
            <a:ext cx="706034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>
                <a:ea typeface="ＭＳ Ｐゴシック" charset="0"/>
                <a:cs typeface="Arial" charset="0"/>
              </a:rPr>
              <a:t>1 </a:t>
            </a:r>
            <a:r>
              <a:rPr lang="en-US" sz="1400" dirty="0"/>
              <a:t>University of Nantes, </a:t>
            </a:r>
            <a:r>
              <a:rPr lang="en-US" sz="1400" dirty="0" err="1"/>
              <a:t>Inserm</a:t>
            </a:r>
            <a:r>
              <a:rPr lang="en-US" sz="1400" dirty="0"/>
              <a:t>, CRCINA, F-44000 Nantes, France</a:t>
            </a:r>
            <a:br>
              <a:rPr lang="en-US" sz="1400" dirty="0"/>
            </a:br>
            <a:r>
              <a:rPr lang="en-US" sz="1400" baseline="30000" dirty="0"/>
              <a:t>2</a:t>
            </a:r>
            <a:r>
              <a:rPr lang="en-US" sz="1400" dirty="0"/>
              <a:t> Fred Hutchinson Cancer Research Center, Seattle, USA</a:t>
            </a:r>
            <a:br>
              <a:rPr lang="en-US" sz="1400" dirty="0"/>
            </a:br>
            <a:r>
              <a:rPr lang="en-US" sz="1400" baseline="30000" dirty="0"/>
              <a:t>3</a:t>
            </a:r>
            <a:r>
              <a:rPr lang="en-US" sz="1400" dirty="0"/>
              <a:t> </a:t>
            </a:r>
            <a:r>
              <a:rPr lang="en-US" sz="1400" dirty="0" err="1"/>
              <a:t>LabEx</a:t>
            </a:r>
            <a:r>
              <a:rPr lang="en-US" sz="1400" dirty="0"/>
              <a:t> IGO “Immunotherapy, Graft, Oncology”, Nantes, France</a:t>
            </a:r>
          </a:p>
          <a:p>
            <a:r>
              <a:rPr lang="en-US" sz="1400" baseline="30000" dirty="0"/>
              <a:t>4</a:t>
            </a:r>
            <a:r>
              <a:rPr lang="en-US" sz="1400" dirty="0"/>
              <a:t> CHU of Nantes, Nantes, France</a:t>
            </a:r>
          </a:p>
          <a:p>
            <a:r>
              <a:rPr lang="en-US" sz="1400" baseline="30000" dirty="0"/>
              <a:t>5</a:t>
            </a:r>
            <a:r>
              <a:rPr lang="en-US" sz="1400" dirty="0"/>
              <a:t> </a:t>
            </a:r>
            <a:r>
              <a:rPr lang="en-US" sz="1400" dirty="0" err="1"/>
              <a:t>Qiagen</a:t>
            </a:r>
            <a:r>
              <a:rPr lang="en-US" sz="1400" dirty="0"/>
              <a:t> Sciences, Frederick MD, USA</a:t>
            </a:r>
          </a:p>
          <a:p>
            <a:r>
              <a:rPr lang="en-US" sz="1400" baseline="30000" dirty="0"/>
              <a:t>6 </a:t>
            </a:r>
            <a:r>
              <a:rPr lang="en-US" sz="1400" dirty="0"/>
              <a:t>University Bourgogne Franche-Comté, INSERM, EFS BFC, UMR1098 , France</a:t>
            </a:r>
          </a:p>
          <a:p>
            <a:r>
              <a:rPr lang="en-US" sz="1400" baseline="30000" dirty="0"/>
              <a:t>7 </a:t>
            </a:r>
            <a:r>
              <a:rPr lang="en-US" sz="1400" dirty="0"/>
              <a:t>Division of Dermatology, Department of Medicine, UW School of Medicine, Seattle, WA, USA</a:t>
            </a:r>
          </a:p>
        </p:txBody>
      </p:sp>
      <p:pic>
        <p:nvPicPr>
          <p:cNvPr id="12" name="Image 4" descr="Capture d’écran 2017-12-07 à 12.36.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79" y="6346745"/>
            <a:ext cx="523607" cy="4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44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4"/>
          <p:cNvSpPr>
            <a:spLocks noChangeArrowheads="1"/>
          </p:cNvSpPr>
          <p:nvPr/>
        </p:nvSpPr>
        <p:spPr bwMode="auto">
          <a:xfrm>
            <a:off x="3648070" y="1080740"/>
            <a:ext cx="228635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latin typeface="Calibri" charset="0"/>
              </a:rPr>
              <a:t>Sorting of the T cell fractions:</a:t>
            </a:r>
          </a:p>
          <a:p>
            <a:pPr algn="ctr"/>
            <a:r>
              <a:rPr lang="en-US" sz="1200" b="1" dirty="0" err="1">
                <a:latin typeface="Calibri" charset="0"/>
              </a:rPr>
              <a:t>TCR</a:t>
            </a:r>
            <a:r>
              <a:rPr lang="en-US" sz="1200" b="1" dirty="0" err="1">
                <a:latin typeface="Symbol" charset="2"/>
                <a:cs typeface="Symbol" charset="2"/>
              </a:rPr>
              <a:t>ab</a:t>
            </a:r>
            <a:r>
              <a:rPr lang="en-US" sz="1200" b="1" dirty="0">
                <a:latin typeface="Calibri" charset="0"/>
              </a:rPr>
              <a:t>+ CD3+ CD8+ PD-1+ TIGIT+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93"/>
          <a:stretch/>
        </p:blipFill>
        <p:spPr>
          <a:xfrm>
            <a:off x="2174118" y="1845733"/>
            <a:ext cx="3093244" cy="137581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50588" r="19630"/>
          <a:stretch/>
        </p:blipFill>
        <p:spPr>
          <a:xfrm>
            <a:off x="5456135" y="1842800"/>
            <a:ext cx="1564482" cy="1378743"/>
          </a:xfrm>
          <a:prstGeom prst="rect">
            <a:avLst/>
          </a:prstGeom>
        </p:spPr>
      </p:pic>
      <p:sp>
        <p:nvSpPr>
          <p:cNvPr id="16" name="Line 636"/>
          <p:cNvSpPr>
            <a:spLocks noChangeShapeType="1"/>
          </p:cNvSpPr>
          <p:nvPr/>
        </p:nvSpPr>
        <p:spPr bwMode="auto">
          <a:xfrm>
            <a:off x="2134041" y="3284840"/>
            <a:ext cx="2928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9" name="Line 636"/>
          <p:cNvSpPr>
            <a:spLocks noChangeShapeType="1"/>
          </p:cNvSpPr>
          <p:nvPr/>
        </p:nvSpPr>
        <p:spPr bwMode="auto">
          <a:xfrm rot="16200000">
            <a:off x="1991652" y="3142430"/>
            <a:ext cx="2928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" name="ZoneTexte 1"/>
          <p:cNvSpPr txBox="1"/>
          <p:nvPr/>
        </p:nvSpPr>
        <p:spPr>
          <a:xfrm>
            <a:off x="2448568" y="3211770"/>
            <a:ext cx="18915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CD3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022469" y="2826160"/>
            <a:ext cx="18915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CD8</a:t>
            </a:r>
          </a:p>
        </p:txBody>
      </p:sp>
      <p:sp>
        <p:nvSpPr>
          <p:cNvPr id="22" name="Line 636"/>
          <p:cNvSpPr>
            <a:spLocks noChangeShapeType="1"/>
          </p:cNvSpPr>
          <p:nvPr/>
        </p:nvSpPr>
        <p:spPr bwMode="auto">
          <a:xfrm>
            <a:off x="5429940" y="3264030"/>
            <a:ext cx="2928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3" name="Line 636"/>
          <p:cNvSpPr>
            <a:spLocks noChangeShapeType="1"/>
          </p:cNvSpPr>
          <p:nvPr/>
        </p:nvSpPr>
        <p:spPr bwMode="auto">
          <a:xfrm rot="16200000">
            <a:off x="5287551" y="3121620"/>
            <a:ext cx="2928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4" name="ZoneTexte 23"/>
          <p:cNvSpPr txBox="1"/>
          <p:nvPr/>
        </p:nvSpPr>
        <p:spPr>
          <a:xfrm>
            <a:off x="5744468" y="3190960"/>
            <a:ext cx="18755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PD1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291347" y="2805349"/>
            <a:ext cx="24205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TIGIT</a:t>
            </a:r>
          </a:p>
        </p:txBody>
      </p:sp>
      <p:sp>
        <p:nvSpPr>
          <p:cNvPr id="26" name="Line 636"/>
          <p:cNvSpPr>
            <a:spLocks noChangeShapeType="1"/>
          </p:cNvSpPr>
          <p:nvPr/>
        </p:nvSpPr>
        <p:spPr bwMode="auto">
          <a:xfrm>
            <a:off x="3896557" y="3223496"/>
            <a:ext cx="2928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8" name="ZoneTexte 27"/>
          <p:cNvSpPr txBox="1"/>
          <p:nvPr/>
        </p:nvSpPr>
        <p:spPr>
          <a:xfrm>
            <a:off x="4211086" y="3150426"/>
            <a:ext cx="29495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 err="1"/>
              <a:t>TCRab</a:t>
            </a:r>
            <a:endParaRPr lang="en-US" sz="900" dirty="0"/>
          </a:p>
        </p:txBody>
      </p:sp>
      <p:pic>
        <p:nvPicPr>
          <p:cNvPr id="17" name="Image 3" descr="ligneCRCNA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0800" y="55563"/>
            <a:ext cx="83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Results </a:t>
            </a:r>
            <a:r>
              <a:rPr lang="en-US" b="1">
                <a:solidFill>
                  <a:srgbClr val="005000"/>
                </a:solidFill>
                <a:latin typeface="Calibri" charset="0"/>
              </a:rPr>
              <a:t>: Frequency of DPOS T cells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6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4"/>
          <p:cNvSpPr>
            <a:spLocks noChangeArrowheads="1"/>
          </p:cNvSpPr>
          <p:nvPr/>
        </p:nvSpPr>
        <p:spPr bwMode="auto">
          <a:xfrm>
            <a:off x="400535" y="538478"/>
            <a:ext cx="228635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latin typeface="Calibri" charset="0"/>
              </a:rPr>
              <a:t>Sorting of the T cell fractions:</a:t>
            </a:r>
          </a:p>
          <a:p>
            <a:pPr algn="ctr"/>
            <a:r>
              <a:rPr lang="en-US" sz="1200" b="1" dirty="0" err="1">
                <a:latin typeface="Calibri" charset="0"/>
              </a:rPr>
              <a:t>TCR</a:t>
            </a:r>
            <a:r>
              <a:rPr lang="en-US" sz="1200" b="1" dirty="0" err="1">
                <a:latin typeface="Symbol" charset="2"/>
                <a:cs typeface="Symbol" charset="2"/>
              </a:rPr>
              <a:t>ab</a:t>
            </a:r>
            <a:r>
              <a:rPr lang="en-US" sz="1200" b="1" dirty="0">
                <a:latin typeface="Calibri" charset="0"/>
              </a:rPr>
              <a:t>+ CD3+ CD8+ PD-1+ TIGIT+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50588" r="19630"/>
          <a:stretch/>
        </p:blipFill>
        <p:spPr>
          <a:xfrm>
            <a:off x="761471" y="1149405"/>
            <a:ext cx="1564482" cy="1378743"/>
          </a:xfrm>
          <a:prstGeom prst="rect">
            <a:avLst/>
          </a:prstGeom>
        </p:spPr>
      </p:pic>
      <p:sp>
        <p:nvSpPr>
          <p:cNvPr id="22" name="Line 636"/>
          <p:cNvSpPr>
            <a:spLocks noChangeShapeType="1"/>
          </p:cNvSpPr>
          <p:nvPr/>
        </p:nvSpPr>
        <p:spPr bwMode="auto">
          <a:xfrm>
            <a:off x="735276" y="2570635"/>
            <a:ext cx="2928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3" name="Line 636"/>
          <p:cNvSpPr>
            <a:spLocks noChangeShapeType="1"/>
          </p:cNvSpPr>
          <p:nvPr/>
        </p:nvSpPr>
        <p:spPr bwMode="auto">
          <a:xfrm rot="16200000">
            <a:off x="592887" y="2428225"/>
            <a:ext cx="2928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49804" y="2497565"/>
            <a:ext cx="18755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PD1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96683" y="2111954"/>
            <a:ext cx="24205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TIGIT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092" y="686047"/>
            <a:ext cx="3670300" cy="2235200"/>
          </a:xfrm>
          <a:prstGeom prst="rect">
            <a:avLst/>
          </a:prstGeom>
        </p:spPr>
      </p:pic>
      <p:pic>
        <p:nvPicPr>
          <p:cNvPr id="11" name="Image 3" descr="ligneCRCNApp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800" y="55563"/>
            <a:ext cx="83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Results </a:t>
            </a:r>
            <a:r>
              <a:rPr lang="en-US" b="1">
                <a:solidFill>
                  <a:srgbClr val="005000"/>
                </a:solidFill>
                <a:latin typeface="Calibri" charset="0"/>
              </a:rPr>
              <a:t>: Frequency of DPOS T cells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4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4"/>
          <p:cNvSpPr>
            <a:spLocks noChangeArrowheads="1"/>
          </p:cNvSpPr>
          <p:nvPr/>
        </p:nvSpPr>
        <p:spPr bwMode="auto">
          <a:xfrm>
            <a:off x="400535" y="538478"/>
            <a:ext cx="228635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latin typeface="Calibri" charset="0"/>
              </a:rPr>
              <a:t>Sorting of the T cell fractions:</a:t>
            </a:r>
          </a:p>
          <a:p>
            <a:pPr algn="ctr"/>
            <a:r>
              <a:rPr lang="en-US" sz="1200" b="1" dirty="0" err="1">
                <a:latin typeface="Calibri" charset="0"/>
              </a:rPr>
              <a:t>TCR</a:t>
            </a:r>
            <a:r>
              <a:rPr lang="en-US" sz="1200" b="1" dirty="0" err="1">
                <a:latin typeface="Symbol" charset="2"/>
                <a:cs typeface="Symbol" charset="2"/>
              </a:rPr>
              <a:t>ab</a:t>
            </a:r>
            <a:r>
              <a:rPr lang="en-US" sz="1200" b="1" dirty="0">
                <a:latin typeface="Calibri" charset="0"/>
              </a:rPr>
              <a:t>+ CD3+ CD8+ PD-1+ TIGIT+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50588" r="19630"/>
          <a:stretch/>
        </p:blipFill>
        <p:spPr>
          <a:xfrm>
            <a:off x="761471" y="1149405"/>
            <a:ext cx="1564482" cy="1378743"/>
          </a:xfrm>
          <a:prstGeom prst="rect">
            <a:avLst/>
          </a:prstGeom>
        </p:spPr>
      </p:pic>
      <p:sp>
        <p:nvSpPr>
          <p:cNvPr id="22" name="Line 636"/>
          <p:cNvSpPr>
            <a:spLocks noChangeShapeType="1"/>
          </p:cNvSpPr>
          <p:nvPr/>
        </p:nvSpPr>
        <p:spPr bwMode="auto">
          <a:xfrm>
            <a:off x="735276" y="2570635"/>
            <a:ext cx="2928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3" name="Line 636"/>
          <p:cNvSpPr>
            <a:spLocks noChangeShapeType="1"/>
          </p:cNvSpPr>
          <p:nvPr/>
        </p:nvSpPr>
        <p:spPr bwMode="auto">
          <a:xfrm rot="16200000">
            <a:off x="592887" y="2428225"/>
            <a:ext cx="2928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49804" y="2497565"/>
            <a:ext cx="18755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PD1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96683" y="2111954"/>
            <a:ext cx="24205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TIGIT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092" y="686047"/>
            <a:ext cx="3670300" cy="2235200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838737" y="5729865"/>
            <a:ext cx="7198467" cy="553998"/>
          </a:xfrm>
          <a:prstGeom prst="rect">
            <a:avLst/>
          </a:prstGeom>
          <a:noFill/>
          <a:ln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Frequency of DPOS PD-1</a:t>
            </a:r>
            <a:r>
              <a:rPr lang="en-US" sz="1500" b="1" baseline="30000" dirty="0"/>
              <a:t>+</a:t>
            </a:r>
            <a:r>
              <a:rPr lang="en-US" sz="1500" b="1" dirty="0"/>
              <a:t>/TIGIT</a:t>
            </a:r>
            <a:r>
              <a:rPr lang="en-US" sz="1500" b="1" baseline="30000" dirty="0"/>
              <a:t>+</a:t>
            </a:r>
            <a:r>
              <a:rPr lang="en-US" sz="1500" b="1" dirty="0"/>
              <a:t> CD8</a:t>
            </a:r>
            <a:r>
              <a:rPr lang="en-US" sz="1500" b="1" baseline="30000" dirty="0"/>
              <a:t>+</a:t>
            </a:r>
            <a:r>
              <a:rPr lang="en-US" sz="1500" b="1" dirty="0"/>
              <a:t> after 1 month of anti-PD-1 is associated with therapeutic responses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51159" y="3081343"/>
            <a:ext cx="260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 melanoma patients cohorts treated with </a:t>
            </a:r>
            <a:r>
              <a:rPr lang="en-US" sz="1400" dirty="0" err="1"/>
              <a:t>Nivolumab</a:t>
            </a:r>
            <a:r>
              <a:rPr lang="en-US" sz="1400" dirty="0"/>
              <a:t> (n=26)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7" y="3699921"/>
            <a:ext cx="2894128" cy="1762513"/>
          </a:xfrm>
          <a:prstGeom prst="rect">
            <a:avLst/>
          </a:prstGeom>
        </p:spPr>
      </p:pic>
      <p:sp>
        <p:nvSpPr>
          <p:cNvPr id="27" name="ZoneTexte 121">
            <a:extLst>
              <a:ext uri="{FF2B5EF4-FFF2-40B4-BE49-F238E27FC236}">
                <a16:creationId xmlns:a16="http://schemas.microsoft.com/office/drawing/2014/main" id="{9A06DC97-1759-F647-91F2-95D6DD632670}"/>
              </a:ext>
            </a:extLst>
          </p:cNvPr>
          <p:cNvSpPr txBox="1"/>
          <p:nvPr/>
        </p:nvSpPr>
        <p:spPr>
          <a:xfrm>
            <a:off x="1268272" y="3756209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NR</a:t>
            </a:r>
          </a:p>
        </p:txBody>
      </p:sp>
      <p:sp>
        <p:nvSpPr>
          <p:cNvPr id="28" name="ZoneTexte 122">
            <a:extLst>
              <a:ext uri="{FF2B5EF4-FFF2-40B4-BE49-F238E27FC236}">
                <a16:creationId xmlns:a16="http://schemas.microsoft.com/office/drawing/2014/main" id="{59D6C932-8281-C540-93AD-9BF36E6E8E66}"/>
              </a:ext>
            </a:extLst>
          </p:cNvPr>
          <p:cNvSpPr txBox="1"/>
          <p:nvPr/>
        </p:nvSpPr>
        <p:spPr>
          <a:xfrm>
            <a:off x="1372818" y="409134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D1F6E3-418C-B548-B673-AB5D45F93704}"/>
              </a:ext>
            </a:extLst>
          </p:cNvPr>
          <p:cNvSpPr>
            <a:spLocks noChangeAspect="1"/>
          </p:cNvSpPr>
          <p:nvPr/>
        </p:nvSpPr>
        <p:spPr>
          <a:xfrm>
            <a:off x="1628866" y="4181590"/>
            <a:ext cx="158047" cy="1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8008AE-8FA9-B847-94DF-3597AC94F012}"/>
              </a:ext>
            </a:extLst>
          </p:cNvPr>
          <p:cNvSpPr>
            <a:spLocks noChangeAspect="1"/>
          </p:cNvSpPr>
          <p:nvPr/>
        </p:nvSpPr>
        <p:spPr>
          <a:xfrm>
            <a:off x="1628866" y="3838310"/>
            <a:ext cx="158047" cy="144000"/>
          </a:xfrm>
          <a:prstGeom prst="rect">
            <a:avLst/>
          </a:prstGeom>
          <a:solidFill>
            <a:schemeClr val="bg1">
              <a:alpha val="46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Image 3" descr="ligneCRCNApp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0800" y="55563"/>
            <a:ext cx="83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Results </a:t>
            </a:r>
            <a:r>
              <a:rPr lang="en-US" b="1">
                <a:solidFill>
                  <a:srgbClr val="005000"/>
                </a:solidFill>
                <a:latin typeface="Calibri" charset="0"/>
              </a:rPr>
              <a:t>: Frequency of DPOS T cells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7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4"/>
          <p:cNvSpPr>
            <a:spLocks noChangeArrowheads="1"/>
          </p:cNvSpPr>
          <p:nvPr/>
        </p:nvSpPr>
        <p:spPr bwMode="auto">
          <a:xfrm>
            <a:off x="400535" y="538478"/>
            <a:ext cx="228635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latin typeface="Calibri" charset="0"/>
              </a:rPr>
              <a:t>Sorting of the T cell fractions:</a:t>
            </a:r>
          </a:p>
          <a:p>
            <a:pPr algn="ctr"/>
            <a:r>
              <a:rPr lang="en-US" sz="1200" b="1" dirty="0" err="1">
                <a:latin typeface="Calibri" charset="0"/>
              </a:rPr>
              <a:t>TCR</a:t>
            </a:r>
            <a:r>
              <a:rPr lang="en-US" sz="1200" b="1" dirty="0" err="1">
                <a:latin typeface="Symbol" charset="2"/>
                <a:cs typeface="Symbol" charset="2"/>
              </a:rPr>
              <a:t>ab</a:t>
            </a:r>
            <a:r>
              <a:rPr lang="en-US" sz="1200" b="1" dirty="0">
                <a:latin typeface="Calibri" charset="0"/>
              </a:rPr>
              <a:t>+ CD3+ CD8+ PD-1+ TIGIT+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50588" r="19630"/>
          <a:stretch/>
        </p:blipFill>
        <p:spPr>
          <a:xfrm>
            <a:off x="761471" y="1149405"/>
            <a:ext cx="1564482" cy="1378743"/>
          </a:xfrm>
          <a:prstGeom prst="rect">
            <a:avLst/>
          </a:prstGeom>
        </p:spPr>
      </p:pic>
      <p:sp>
        <p:nvSpPr>
          <p:cNvPr id="22" name="Line 636"/>
          <p:cNvSpPr>
            <a:spLocks noChangeShapeType="1"/>
          </p:cNvSpPr>
          <p:nvPr/>
        </p:nvSpPr>
        <p:spPr bwMode="auto">
          <a:xfrm>
            <a:off x="735276" y="2570635"/>
            <a:ext cx="2928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3" name="Line 636"/>
          <p:cNvSpPr>
            <a:spLocks noChangeShapeType="1"/>
          </p:cNvSpPr>
          <p:nvPr/>
        </p:nvSpPr>
        <p:spPr bwMode="auto">
          <a:xfrm rot="16200000">
            <a:off x="592887" y="2428225"/>
            <a:ext cx="2928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49804" y="2497565"/>
            <a:ext cx="18755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PD1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96683" y="2111954"/>
            <a:ext cx="24205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TIGIT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092" y="686047"/>
            <a:ext cx="3670300" cy="2235200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838737" y="5729865"/>
            <a:ext cx="7198467" cy="553998"/>
          </a:xfrm>
          <a:prstGeom prst="rect">
            <a:avLst/>
          </a:prstGeom>
          <a:noFill/>
          <a:ln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Frequency of DPOS PD-1</a:t>
            </a:r>
            <a:r>
              <a:rPr lang="en-US" sz="1500" b="1" baseline="30000" dirty="0"/>
              <a:t>+</a:t>
            </a:r>
            <a:r>
              <a:rPr lang="en-US" sz="1500" b="1" dirty="0"/>
              <a:t>/TIGIT</a:t>
            </a:r>
            <a:r>
              <a:rPr lang="en-US" sz="1500" b="1" baseline="30000" dirty="0"/>
              <a:t>+</a:t>
            </a:r>
            <a:r>
              <a:rPr lang="en-US" sz="1500" b="1" dirty="0"/>
              <a:t> CD8</a:t>
            </a:r>
            <a:r>
              <a:rPr lang="en-US" sz="1500" b="1" baseline="30000" dirty="0"/>
              <a:t>+</a:t>
            </a:r>
            <a:r>
              <a:rPr lang="en-US" sz="1500" b="1" dirty="0"/>
              <a:t> after 1 month of anti-PD-1 is associated with therapeutic responses and overall survival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151159" y="3081343"/>
            <a:ext cx="260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 melanoma patients cohorts treated with </a:t>
            </a:r>
            <a:r>
              <a:rPr lang="en-US" sz="1400" dirty="0" err="1"/>
              <a:t>Nivolumab</a:t>
            </a:r>
            <a:r>
              <a:rPr lang="en-US" sz="1400" dirty="0"/>
              <a:t> (n=26)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7" y="3699921"/>
            <a:ext cx="2894128" cy="1762513"/>
          </a:xfrm>
          <a:prstGeom prst="rect">
            <a:avLst/>
          </a:prstGeom>
        </p:spPr>
      </p:pic>
      <p:sp>
        <p:nvSpPr>
          <p:cNvPr id="27" name="ZoneTexte 121">
            <a:extLst>
              <a:ext uri="{FF2B5EF4-FFF2-40B4-BE49-F238E27FC236}">
                <a16:creationId xmlns:a16="http://schemas.microsoft.com/office/drawing/2014/main" id="{9A06DC97-1759-F647-91F2-95D6DD632670}"/>
              </a:ext>
            </a:extLst>
          </p:cNvPr>
          <p:cNvSpPr txBox="1"/>
          <p:nvPr/>
        </p:nvSpPr>
        <p:spPr>
          <a:xfrm>
            <a:off x="1268272" y="3756209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NR</a:t>
            </a:r>
          </a:p>
        </p:txBody>
      </p:sp>
      <p:sp>
        <p:nvSpPr>
          <p:cNvPr id="28" name="ZoneTexte 122">
            <a:extLst>
              <a:ext uri="{FF2B5EF4-FFF2-40B4-BE49-F238E27FC236}">
                <a16:creationId xmlns:a16="http://schemas.microsoft.com/office/drawing/2014/main" id="{59D6C932-8281-C540-93AD-9BF36E6E8E66}"/>
              </a:ext>
            </a:extLst>
          </p:cNvPr>
          <p:cNvSpPr txBox="1"/>
          <p:nvPr/>
        </p:nvSpPr>
        <p:spPr>
          <a:xfrm>
            <a:off x="1372818" y="409134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D1F6E3-418C-B548-B673-AB5D45F93704}"/>
              </a:ext>
            </a:extLst>
          </p:cNvPr>
          <p:cNvSpPr>
            <a:spLocks noChangeAspect="1"/>
          </p:cNvSpPr>
          <p:nvPr/>
        </p:nvSpPr>
        <p:spPr>
          <a:xfrm>
            <a:off x="1628866" y="4181590"/>
            <a:ext cx="158047" cy="1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8008AE-8FA9-B847-94DF-3597AC94F012}"/>
              </a:ext>
            </a:extLst>
          </p:cNvPr>
          <p:cNvSpPr>
            <a:spLocks noChangeAspect="1"/>
          </p:cNvSpPr>
          <p:nvPr/>
        </p:nvSpPr>
        <p:spPr>
          <a:xfrm>
            <a:off x="1628866" y="3838310"/>
            <a:ext cx="158047" cy="144000"/>
          </a:xfrm>
          <a:prstGeom prst="rect">
            <a:avLst/>
          </a:prstGeom>
          <a:solidFill>
            <a:schemeClr val="bg1">
              <a:alpha val="46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14" y="3234068"/>
            <a:ext cx="3123810" cy="2418434"/>
          </a:xfrm>
          <a:prstGeom prst="rect">
            <a:avLst/>
          </a:prstGeom>
        </p:spPr>
      </p:pic>
      <p:pic>
        <p:nvPicPr>
          <p:cNvPr id="20" name="Image 3" descr="ligneCRCNApp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0800" y="55563"/>
            <a:ext cx="83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Results </a:t>
            </a:r>
            <a:r>
              <a:rPr lang="en-US" b="1">
                <a:solidFill>
                  <a:srgbClr val="005000"/>
                </a:solidFill>
                <a:latin typeface="Calibri" charset="0"/>
              </a:rPr>
              <a:t>: Frequency of DPOS T cells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3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4"/>
          <p:cNvSpPr>
            <a:spLocks noChangeArrowheads="1"/>
          </p:cNvSpPr>
          <p:nvPr/>
        </p:nvSpPr>
        <p:spPr bwMode="auto">
          <a:xfrm>
            <a:off x="400535" y="538478"/>
            <a:ext cx="228635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latin typeface="Calibri" charset="0"/>
              </a:rPr>
              <a:t>Sorting of the T cell fractions:</a:t>
            </a:r>
          </a:p>
          <a:p>
            <a:pPr algn="ctr"/>
            <a:r>
              <a:rPr lang="en-US" sz="1200" b="1" dirty="0" err="1">
                <a:latin typeface="Calibri" charset="0"/>
              </a:rPr>
              <a:t>TCR</a:t>
            </a:r>
            <a:r>
              <a:rPr lang="en-US" sz="1200" b="1" dirty="0" err="1">
                <a:latin typeface="Symbol" charset="2"/>
                <a:cs typeface="Symbol" charset="2"/>
              </a:rPr>
              <a:t>ab</a:t>
            </a:r>
            <a:r>
              <a:rPr lang="en-US" sz="1200" b="1" dirty="0">
                <a:latin typeface="Calibri" charset="0"/>
              </a:rPr>
              <a:t>+ CD3+ CD8+ PD-1+ TIGIT+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50588" r="19630"/>
          <a:stretch/>
        </p:blipFill>
        <p:spPr>
          <a:xfrm>
            <a:off x="761471" y="1149405"/>
            <a:ext cx="1564482" cy="1378743"/>
          </a:xfrm>
          <a:prstGeom prst="rect">
            <a:avLst/>
          </a:prstGeom>
        </p:spPr>
      </p:pic>
      <p:sp>
        <p:nvSpPr>
          <p:cNvPr id="22" name="Line 636"/>
          <p:cNvSpPr>
            <a:spLocks noChangeShapeType="1"/>
          </p:cNvSpPr>
          <p:nvPr/>
        </p:nvSpPr>
        <p:spPr bwMode="auto">
          <a:xfrm>
            <a:off x="735276" y="2570635"/>
            <a:ext cx="2928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3" name="Line 636"/>
          <p:cNvSpPr>
            <a:spLocks noChangeShapeType="1"/>
          </p:cNvSpPr>
          <p:nvPr/>
        </p:nvSpPr>
        <p:spPr bwMode="auto">
          <a:xfrm rot="16200000">
            <a:off x="592887" y="2428225"/>
            <a:ext cx="2928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4" name="ZoneTexte 23"/>
          <p:cNvSpPr txBox="1"/>
          <p:nvPr/>
        </p:nvSpPr>
        <p:spPr>
          <a:xfrm>
            <a:off x="1049804" y="2497565"/>
            <a:ext cx="18755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PD1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96683" y="2111954"/>
            <a:ext cx="24205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/>
              <a:t>TIGIT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092" y="686047"/>
            <a:ext cx="3670300" cy="2235200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838737" y="5729865"/>
            <a:ext cx="7198467" cy="1015663"/>
          </a:xfrm>
          <a:prstGeom prst="rect">
            <a:avLst/>
          </a:prstGeom>
          <a:noFill/>
          <a:ln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Frequency of DPOS PD-1</a:t>
            </a:r>
            <a:r>
              <a:rPr lang="en-US" sz="1500" b="1" baseline="30000" dirty="0"/>
              <a:t>+</a:t>
            </a:r>
            <a:r>
              <a:rPr lang="en-US" sz="1500" b="1" dirty="0"/>
              <a:t>/TIGIT</a:t>
            </a:r>
            <a:r>
              <a:rPr lang="en-US" sz="1500" b="1" baseline="30000" dirty="0"/>
              <a:t>+</a:t>
            </a:r>
            <a:r>
              <a:rPr lang="en-US" sz="1500" b="1" dirty="0"/>
              <a:t> CD8</a:t>
            </a:r>
            <a:r>
              <a:rPr lang="en-US" sz="1500" b="1" baseline="30000" dirty="0"/>
              <a:t>+</a:t>
            </a:r>
            <a:r>
              <a:rPr lang="en-US" sz="1500" b="1" dirty="0"/>
              <a:t> after 1 month of anti-PD-1 is associated with therapeutic responses and overall survival</a:t>
            </a:r>
          </a:p>
          <a:p>
            <a:endParaRPr lang="en-US" sz="1500" b="1" dirty="0"/>
          </a:p>
          <a:p>
            <a:r>
              <a:rPr lang="en-US" sz="1500" b="1" dirty="0">
                <a:sym typeface="Wingdings"/>
              </a:rPr>
              <a:t> Phenotype, specificity and T cell repertoire?</a:t>
            </a:r>
            <a:endParaRPr lang="en-US" sz="15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151159" y="3081343"/>
            <a:ext cx="260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 melanoma patients cohorts treated with </a:t>
            </a:r>
            <a:r>
              <a:rPr lang="en-US" sz="1400" dirty="0" err="1"/>
              <a:t>Nivolumab</a:t>
            </a:r>
            <a:r>
              <a:rPr lang="en-US" sz="1400" dirty="0"/>
              <a:t> (n=26)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7" y="3699921"/>
            <a:ext cx="2894128" cy="1762513"/>
          </a:xfrm>
          <a:prstGeom prst="rect">
            <a:avLst/>
          </a:prstGeom>
        </p:spPr>
      </p:pic>
      <p:sp>
        <p:nvSpPr>
          <p:cNvPr id="27" name="ZoneTexte 121">
            <a:extLst>
              <a:ext uri="{FF2B5EF4-FFF2-40B4-BE49-F238E27FC236}">
                <a16:creationId xmlns:a16="http://schemas.microsoft.com/office/drawing/2014/main" id="{9A06DC97-1759-F647-91F2-95D6DD632670}"/>
              </a:ext>
            </a:extLst>
          </p:cNvPr>
          <p:cNvSpPr txBox="1"/>
          <p:nvPr/>
        </p:nvSpPr>
        <p:spPr>
          <a:xfrm>
            <a:off x="1268272" y="3756209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NR</a:t>
            </a:r>
          </a:p>
        </p:txBody>
      </p:sp>
      <p:sp>
        <p:nvSpPr>
          <p:cNvPr id="28" name="ZoneTexte 122">
            <a:extLst>
              <a:ext uri="{FF2B5EF4-FFF2-40B4-BE49-F238E27FC236}">
                <a16:creationId xmlns:a16="http://schemas.microsoft.com/office/drawing/2014/main" id="{59D6C932-8281-C540-93AD-9BF36E6E8E66}"/>
              </a:ext>
            </a:extLst>
          </p:cNvPr>
          <p:cNvSpPr txBox="1"/>
          <p:nvPr/>
        </p:nvSpPr>
        <p:spPr>
          <a:xfrm>
            <a:off x="1372818" y="409134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D1F6E3-418C-B548-B673-AB5D45F93704}"/>
              </a:ext>
            </a:extLst>
          </p:cNvPr>
          <p:cNvSpPr>
            <a:spLocks noChangeAspect="1"/>
          </p:cNvSpPr>
          <p:nvPr/>
        </p:nvSpPr>
        <p:spPr>
          <a:xfrm>
            <a:off x="1628866" y="4181590"/>
            <a:ext cx="158047" cy="1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8008AE-8FA9-B847-94DF-3597AC94F012}"/>
              </a:ext>
            </a:extLst>
          </p:cNvPr>
          <p:cNvSpPr>
            <a:spLocks noChangeAspect="1"/>
          </p:cNvSpPr>
          <p:nvPr/>
        </p:nvSpPr>
        <p:spPr>
          <a:xfrm>
            <a:off x="1628866" y="3838310"/>
            <a:ext cx="158047" cy="144000"/>
          </a:xfrm>
          <a:prstGeom prst="rect">
            <a:avLst/>
          </a:prstGeom>
          <a:solidFill>
            <a:schemeClr val="bg1">
              <a:alpha val="46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14" y="3234068"/>
            <a:ext cx="3123810" cy="2418434"/>
          </a:xfrm>
          <a:prstGeom prst="rect">
            <a:avLst/>
          </a:prstGeom>
        </p:spPr>
      </p:pic>
      <p:pic>
        <p:nvPicPr>
          <p:cNvPr id="20" name="Image 3" descr="ligneCRCNApp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0800" y="55563"/>
            <a:ext cx="83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Results </a:t>
            </a:r>
            <a:r>
              <a:rPr lang="en-US" b="1">
                <a:solidFill>
                  <a:srgbClr val="005000"/>
                </a:solidFill>
                <a:latin typeface="Calibri" charset="0"/>
              </a:rPr>
              <a:t>: Frequency of DPOS T cells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4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4915560" y="1157771"/>
            <a:ext cx="3369074" cy="784830"/>
          </a:xfrm>
          <a:prstGeom prst="rect">
            <a:avLst/>
          </a:prstGeom>
          <a:noFill/>
          <a:ln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Higher expression of PD-1 on DPOS T cells : highly activated T lymphocytes</a:t>
            </a:r>
          </a:p>
          <a:p>
            <a:r>
              <a:rPr lang="en-US" sz="1500" i="1" dirty="0">
                <a:solidFill>
                  <a:schemeClr val="accent1"/>
                </a:solidFill>
              </a:rPr>
              <a:t>(Nat Med 2018 in TIL from NSCLC)</a:t>
            </a:r>
            <a:endParaRPr lang="en-US" sz="1500" i="1" baseline="30000" dirty="0">
              <a:solidFill>
                <a:schemeClr val="accent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6"/>
          <a:stretch/>
        </p:blipFill>
        <p:spPr>
          <a:xfrm>
            <a:off x="434258" y="708916"/>
            <a:ext cx="3486150" cy="1682541"/>
          </a:xfrm>
          <a:prstGeom prst="rect">
            <a:avLst/>
          </a:prstGeom>
        </p:spPr>
      </p:pic>
      <p:pic>
        <p:nvPicPr>
          <p:cNvPr id="19" name="Image 3" descr="ligneCRCNA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800" y="55563"/>
            <a:ext cx="83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Results </a:t>
            </a:r>
            <a:r>
              <a:rPr lang="en-US" b="1">
                <a:solidFill>
                  <a:srgbClr val="005000"/>
                </a:solidFill>
                <a:latin typeface="Calibri" charset="0"/>
              </a:rPr>
              <a:t>: phenotype of DPOS T cells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88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4915560" y="1157771"/>
            <a:ext cx="3369074" cy="784830"/>
          </a:xfrm>
          <a:prstGeom prst="rect">
            <a:avLst/>
          </a:prstGeom>
          <a:noFill/>
          <a:ln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Higher expression of PD-1 on DPOS T cells : highly activated T lymphocytes</a:t>
            </a:r>
          </a:p>
          <a:p>
            <a:r>
              <a:rPr lang="en-US" sz="1500" i="1" dirty="0">
                <a:solidFill>
                  <a:schemeClr val="accent1"/>
                </a:solidFill>
              </a:rPr>
              <a:t>(Nat Med 2018 in TIL from NSCLC)</a:t>
            </a:r>
            <a:endParaRPr lang="en-US" sz="1500" i="1" baseline="30000" dirty="0">
              <a:solidFill>
                <a:schemeClr val="accent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6"/>
          <a:stretch/>
        </p:blipFill>
        <p:spPr>
          <a:xfrm>
            <a:off x="434258" y="708916"/>
            <a:ext cx="3486150" cy="1682541"/>
          </a:xfrm>
          <a:prstGeom prst="rect">
            <a:avLst/>
          </a:prstGeom>
        </p:spPr>
      </p:pic>
      <p:pic>
        <p:nvPicPr>
          <p:cNvPr id="19" name="Image 3" descr="ligneCRCNA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 b="53696"/>
          <a:stretch/>
        </p:blipFill>
        <p:spPr>
          <a:xfrm>
            <a:off x="240954" y="2875768"/>
            <a:ext cx="1324696" cy="12644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t="52936" r="32599"/>
          <a:stretch/>
        </p:blipFill>
        <p:spPr>
          <a:xfrm>
            <a:off x="1565649" y="2812138"/>
            <a:ext cx="1500188" cy="12852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flipH="1">
            <a:off x="975217" y="2993639"/>
            <a:ext cx="3498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2.4%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99016" y="299363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11%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90" y="2873791"/>
            <a:ext cx="2433569" cy="12235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651013" y="299363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18%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47590" y="2993638"/>
            <a:ext cx="18915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5%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30402" y="2633648"/>
            <a:ext cx="5900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DNEG</a:t>
            </a:r>
            <a:endParaRPr lang="en-US" sz="1200" b="1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730402" y="2633648"/>
            <a:ext cx="118009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PD-1</a:t>
            </a:r>
            <a:endParaRPr lang="en-US" sz="1200" b="1" baseline="30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367269" y="2633648"/>
            <a:ext cx="4565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DPOS</a:t>
            </a:r>
            <a:endParaRPr lang="en-US" sz="1200" b="1" baseline="30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263608" y="2633648"/>
            <a:ext cx="118009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TIGIT</a:t>
            </a:r>
            <a:endParaRPr lang="en-US" sz="1200" b="1" baseline="30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591942" y="3000157"/>
            <a:ext cx="3369074" cy="784830"/>
          </a:xfrm>
          <a:prstGeom prst="rect">
            <a:avLst/>
          </a:prstGeom>
          <a:noFill/>
          <a:ln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Higher expression of HLA-DR/CD38 (Ki67): proliferating T lymphocytes</a:t>
            </a:r>
          </a:p>
          <a:p>
            <a:r>
              <a:rPr lang="en-US" sz="1500" i="1" dirty="0">
                <a:solidFill>
                  <a:schemeClr val="accent1"/>
                </a:solidFill>
              </a:rPr>
              <a:t>(</a:t>
            </a:r>
            <a:r>
              <a:rPr lang="en-US" sz="1500" i="1" dirty="0" err="1">
                <a:solidFill>
                  <a:schemeClr val="accent1"/>
                </a:solidFill>
              </a:rPr>
              <a:t>Kamphorst</a:t>
            </a:r>
            <a:r>
              <a:rPr lang="en-US" sz="1500" i="1" dirty="0">
                <a:solidFill>
                  <a:schemeClr val="accent1"/>
                </a:solidFill>
              </a:rPr>
              <a:t> Nature 2017 et PNAS 2017)</a:t>
            </a:r>
            <a:endParaRPr lang="en-US" sz="1500" i="1" baseline="30000" dirty="0">
              <a:solidFill>
                <a:schemeClr val="accent1"/>
              </a:solidFill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0800" y="55563"/>
            <a:ext cx="83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Results </a:t>
            </a:r>
            <a:r>
              <a:rPr lang="en-US" b="1">
                <a:solidFill>
                  <a:srgbClr val="005000"/>
                </a:solidFill>
                <a:latin typeface="Calibri" charset="0"/>
              </a:rPr>
              <a:t>: phenotype of DPOS T cells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05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4905286" y="1168045"/>
            <a:ext cx="3369074" cy="784830"/>
          </a:xfrm>
          <a:prstGeom prst="rect">
            <a:avLst/>
          </a:prstGeom>
          <a:noFill/>
          <a:ln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Higher expression of PD-1 on DPOS T cells : highly activated T lymphocytes</a:t>
            </a:r>
          </a:p>
          <a:p>
            <a:r>
              <a:rPr lang="en-US" sz="1500" i="1" dirty="0">
                <a:solidFill>
                  <a:schemeClr val="accent1"/>
                </a:solidFill>
              </a:rPr>
              <a:t>(Nat Med 2018 in TIL from NSCLC)</a:t>
            </a:r>
            <a:endParaRPr lang="en-US" sz="1500" i="1" baseline="30000" dirty="0">
              <a:solidFill>
                <a:schemeClr val="accent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6"/>
          <a:stretch/>
        </p:blipFill>
        <p:spPr>
          <a:xfrm>
            <a:off x="423984" y="719190"/>
            <a:ext cx="3486150" cy="1682541"/>
          </a:xfrm>
          <a:prstGeom prst="rect">
            <a:avLst/>
          </a:prstGeom>
        </p:spPr>
      </p:pic>
      <p:pic>
        <p:nvPicPr>
          <p:cNvPr id="19" name="Image 3" descr="ligneCRCNA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4" y="443662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 b="53696"/>
          <a:stretch/>
        </p:blipFill>
        <p:spPr>
          <a:xfrm>
            <a:off x="230680" y="2886042"/>
            <a:ext cx="1324696" cy="12644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t="52936" r="32599"/>
          <a:stretch/>
        </p:blipFill>
        <p:spPr>
          <a:xfrm>
            <a:off x="1555375" y="2822412"/>
            <a:ext cx="1500188" cy="12852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flipH="1">
            <a:off x="964943" y="3003913"/>
            <a:ext cx="3498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2.4%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88742" y="3003913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11%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16" y="2884065"/>
            <a:ext cx="2433569" cy="12235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640739" y="3003913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18%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37316" y="3003912"/>
            <a:ext cx="18915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5%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0128" y="2643922"/>
            <a:ext cx="5900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DNEG</a:t>
            </a:r>
            <a:endParaRPr lang="en-US" sz="1200" b="1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720128" y="2643922"/>
            <a:ext cx="118009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PD-1</a:t>
            </a:r>
            <a:endParaRPr lang="en-US" sz="1200" b="1" baseline="30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356995" y="2643922"/>
            <a:ext cx="4565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DPOS</a:t>
            </a:r>
            <a:endParaRPr lang="en-US" sz="1200" b="1" baseline="30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253334" y="2643922"/>
            <a:ext cx="118009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TIGIT</a:t>
            </a:r>
            <a:endParaRPr lang="en-US" sz="1200" b="1" baseline="30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581668" y="3010431"/>
            <a:ext cx="3369074" cy="784830"/>
          </a:xfrm>
          <a:prstGeom prst="rect">
            <a:avLst/>
          </a:prstGeom>
          <a:noFill/>
          <a:ln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Higher expression of HLA-DR/CD38 (Ki67): proliferating T lymphocytes</a:t>
            </a:r>
          </a:p>
          <a:p>
            <a:r>
              <a:rPr lang="en-US" sz="1500" i="1" dirty="0">
                <a:solidFill>
                  <a:schemeClr val="accent1"/>
                </a:solidFill>
              </a:rPr>
              <a:t>(</a:t>
            </a:r>
            <a:r>
              <a:rPr lang="en-US" sz="1500" i="1" dirty="0" err="1">
                <a:solidFill>
                  <a:schemeClr val="accent1"/>
                </a:solidFill>
              </a:rPr>
              <a:t>Kamphorst</a:t>
            </a:r>
            <a:r>
              <a:rPr lang="en-US" sz="1500" i="1" dirty="0">
                <a:solidFill>
                  <a:schemeClr val="accent1"/>
                </a:solidFill>
              </a:rPr>
              <a:t> Nature 2017 et PNAS 2017)</a:t>
            </a:r>
            <a:endParaRPr lang="en-US" sz="1500" i="1" baseline="30000" dirty="0">
              <a:solidFill>
                <a:schemeClr val="accent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3"/>
          <a:stretch/>
        </p:blipFill>
        <p:spPr>
          <a:xfrm>
            <a:off x="213040" y="4731537"/>
            <a:ext cx="2427944" cy="123217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83" y="4768673"/>
            <a:ext cx="2525162" cy="1195035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62885" y="4944772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0.8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875332" y="4944772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1.6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302093" y="4944772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503824" y="4944772"/>
            <a:ext cx="1955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3.7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62626" y="4528303"/>
            <a:ext cx="5900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DNEG</a:t>
            </a:r>
            <a:endParaRPr lang="en-US" sz="1200" b="1" baseline="300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562626" y="4528303"/>
            <a:ext cx="118009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PD-1</a:t>
            </a:r>
            <a:endParaRPr lang="en-US" sz="1200" b="1" baseline="30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199494" y="4528303"/>
            <a:ext cx="4565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DPOS</a:t>
            </a:r>
            <a:endParaRPr lang="en-US" sz="1200" b="1" baseline="30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095833" y="4528303"/>
            <a:ext cx="118009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TIGIT</a:t>
            </a:r>
            <a:endParaRPr lang="en-US" sz="1200" b="1" baseline="30000" dirty="0"/>
          </a:p>
        </p:txBody>
      </p:sp>
      <p:sp>
        <p:nvSpPr>
          <p:cNvPr id="31" name="ZoneTexte 30"/>
          <p:cNvSpPr txBox="1"/>
          <p:nvPr/>
        </p:nvSpPr>
        <p:spPr>
          <a:xfrm>
            <a:off x="5581668" y="4858067"/>
            <a:ext cx="3369074" cy="323165"/>
          </a:xfrm>
          <a:prstGeom prst="rect">
            <a:avLst/>
          </a:prstGeom>
          <a:noFill/>
          <a:ln cmpd="thickThin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Enriched in CXCR5+ : </a:t>
            </a:r>
            <a:r>
              <a:rPr lang="en-US" sz="1500" b="1" dirty="0" err="1"/>
              <a:t>Tch</a:t>
            </a:r>
            <a:r>
              <a:rPr lang="en-US" sz="1500" b="1" dirty="0"/>
              <a:t>-like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0800" y="55563"/>
            <a:ext cx="83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Results </a:t>
            </a:r>
            <a:r>
              <a:rPr lang="en-US" b="1">
                <a:solidFill>
                  <a:srgbClr val="005000"/>
                </a:solidFill>
                <a:latin typeface="Calibri" charset="0"/>
              </a:rPr>
              <a:t>: phenotype of DPOS T cells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12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3" descr="ligneCRCNA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0800" y="55563"/>
            <a:ext cx="850757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5000"/>
                </a:solidFill>
                <a:latin typeface="Calibri" charset="0"/>
              </a:rPr>
              <a:t>Results : Transcriptomic </a:t>
            </a:r>
            <a:r>
              <a:rPr lang="en-US" b="1" dirty="0">
                <a:solidFill>
                  <a:srgbClr val="005000"/>
                </a:solidFill>
                <a:latin typeface="Calibri" charset="0"/>
              </a:rPr>
              <a:t>features of DPOS T cells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  <p:pic>
        <p:nvPicPr>
          <p:cNvPr id="25" name="Picture 45">
            <a:extLst>
              <a:ext uri="{FF2B5EF4-FFF2-40B4-BE49-F238E27FC236}">
                <a16:creationId xmlns:a16="http://schemas.microsoft.com/office/drawing/2014/main" id="{C82BB5BF-5BBB-9644-AFCF-DAB38DABC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6" t="44965" r="79187" b="42896"/>
          <a:stretch/>
        </p:blipFill>
        <p:spPr>
          <a:xfrm>
            <a:off x="50800" y="1560397"/>
            <a:ext cx="2139130" cy="2174284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9AA47605-CE5F-024B-9B81-C364899C51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0" t="69286" r="65174" b="18575"/>
          <a:stretch/>
        </p:blipFill>
        <p:spPr>
          <a:xfrm>
            <a:off x="2235482" y="1600356"/>
            <a:ext cx="4171147" cy="2043477"/>
          </a:xfrm>
          <a:prstGeom prst="rect">
            <a:avLst/>
          </a:prstGeom>
        </p:spPr>
      </p:pic>
      <p:pic>
        <p:nvPicPr>
          <p:cNvPr id="32" name="Picture 47">
            <a:extLst>
              <a:ext uri="{FF2B5EF4-FFF2-40B4-BE49-F238E27FC236}">
                <a16:creationId xmlns:a16="http://schemas.microsoft.com/office/drawing/2014/main" id="{2D232A6D-19B8-084D-909E-7FC4F6E78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79" t="57095" r="65289" b="30766"/>
          <a:stretch/>
        </p:blipFill>
        <p:spPr>
          <a:xfrm>
            <a:off x="6508225" y="1509508"/>
            <a:ext cx="2173438" cy="2134325"/>
          </a:xfrm>
          <a:prstGeom prst="rect">
            <a:avLst/>
          </a:prstGeom>
        </p:spPr>
      </p:pic>
      <p:pic>
        <p:nvPicPr>
          <p:cNvPr id="13" name="Image 4" descr="Capture d’écran 2017-12-07 à 12.36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8" y="622059"/>
            <a:ext cx="770019" cy="6359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76077" y="727821"/>
            <a:ext cx="3497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Targeted transcriptome : 975 genes</a:t>
            </a:r>
          </a:p>
        </p:txBody>
      </p:sp>
    </p:spTree>
    <p:extLst>
      <p:ext uri="{BB962C8B-B14F-4D97-AF65-F5344CB8AC3E}">
        <p14:creationId xmlns:p14="http://schemas.microsoft.com/office/powerpoint/2010/main" val="185262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3" descr="ligneCRCNA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5">
            <a:extLst>
              <a:ext uri="{FF2B5EF4-FFF2-40B4-BE49-F238E27FC236}">
                <a16:creationId xmlns:a16="http://schemas.microsoft.com/office/drawing/2014/main" id="{C82BB5BF-5BBB-9644-AFCF-DAB38DABC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6" t="44965" r="79187" b="42896"/>
          <a:stretch/>
        </p:blipFill>
        <p:spPr>
          <a:xfrm>
            <a:off x="50800" y="1560397"/>
            <a:ext cx="2139130" cy="2174284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9AA47605-CE5F-024B-9B81-C364899C51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0" t="69286" r="65174" b="18575"/>
          <a:stretch/>
        </p:blipFill>
        <p:spPr>
          <a:xfrm>
            <a:off x="2235482" y="1600356"/>
            <a:ext cx="4171147" cy="2043477"/>
          </a:xfrm>
          <a:prstGeom prst="rect">
            <a:avLst/>
          </a:prstGeom>
        </p:spPr>
      </p:pic>
      <p:pic>
        <p:nvPicPr>
          <p:cNvPr id="27" name="Picture 36">
            <a:extLst>
              <a:ext uri="{FF2B5EF4-FFF2-40B4-BE49-F238E27FC236}">
                <a16:creationId xmlns:a16="http://schemas.microsoft.com/office/drawing/2014/main" id="{F16931C3-D02B-F24F-A3A4-195913329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58" y="4037052"/>
            <a:ext cx="2681658" cy="2221946"/>
          </a:xfrm>
          <a:prstGeom prst="rect">
            <a:avLst/>
          </a:prstGeom>
        </p:spPr>
      </p:pic>
      <p:sp>
        <p:nvSpPr>
          <p:cNvPr id="28" name="TextBox 4">
            <a:extLst>
              <a:ext uri="{FF2B5EF4-FFF2-40B4-BE49-F238E27FC236}">
                <a16:creationId xmlns:a16="http://schemas.microsoft.com/office/drawing/2014/main" id="{9B5373B4-3971-3F41-8F18-E8A42AB732C9}"/>
              </a:ext>
            </a:extLst>
          </p:cNvPr>
          <p:cNvSpPr txBox="1"/>
          <p:nvPr/>
        </p:nvSpPr>
        <p:spPr>
          <a:xfrm>
            <a:off x="2174950" y="4243798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Cytokine-cytokine 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receptor interaction</a:t>
            </a:r>
          </a:p>
        </p:txBody>
      </p:sp>
      <p:sp>
        <p:nvSpPr>
          <p:cNvPr id="29" name="TextBox 40">
            <a:extLst>
              <a:ext uri="{FF2B5EF4-FFF2-40B4-BE49-F238E27FC236}">
                <a16:creationId xmlns:a16="http://schemas.microsoft.com/office/drawing/2014/main" id="{2CD1E186-843C-3449-A1AE-6D386976ADB7}"/>
              </a:ext>
            </a:extLst>
          </p:cNvPr>
          <p:cNvSpPr txBox="1"/>
          <p:nvPr/>
        </p:nvSpPr>
        <p:spPr>
          <a:xfrm>
            <a:off x="1944919" y="4644173"/>
            <a:ext cx="1745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Inflammatory response</a:t>
            </a:r>
          </a:p>
        </p:txBody>
      </p:sp>
      <p:sp>
        <p:nvSpPr>
          <p:cNvPr id="30" name="TextBox 41">
            <a:extLst>
              <a:ext uri="{FF2B5EF4-FFF2-40B4-BE49-F238E27FC236}">
                <a16:creationId xmlns:a16="http://schemas.microsoft.com/office/drawing/2014/main" id="{55E99E03-6C1A-6C4B-935B-5D6508EC7D4E}"/>
              </a:ext>
            </a:extLst>
          </p:cNvPr>
          <p:cNvSpPr txBox="1"/>
          <p:nvPr/>
        </p:nvSpPr>
        <p:spPr>
          <a:xfrm>
            <a:off x="1592844" y="5017441"/>
            <a:ext cx="1903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IFN-</a:t>
            </a:r>
            <a:r>
              <a:rPr lang="en-US" sz="1200" i="1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signaling via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NF</a:t>
            </a:r>
            <a:r>
              <a:rPr lang="en-US" sz="1200" i="1" dirty="0" err="1">
                <a:latin typeface="Symbol" pitchFamily="2" charset="2"/>
                <a:cs typeface="Arial" panose="020B0604020202020204" pitchFamily="34" charset="0"/>
              </a:rPr>
              <a:t>k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42">
            <a:extLst>
              <a:ext uri="{FF2B5EF4-FFF2-40B4-BE49-F238E27FC236}">
                <a16:creationId xmlns:a16="http://schemas.microsoft.com/office/drawing/2014/main" id="{41B4C187-A836-7943-A5ED-0187ED4DB0EF}"/>
              </a:ext>
            </a:extLst>
          </p:cNvPr>
          <p:cNvSpPr txBox="1"/>
          <p:nvPr/>
        </p:nvSpPr>
        <p:spPr>
          <a:xfrm>
            <a:off x="1592844" y="5348218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Epithelial-mesenchymal transition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4729114" y="4286388"/>
            <a:ext cx="4024467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Gene signature:  12 genes up-regulated in the DPOS fraction: activation, chemokines, metabolism</a:t>
            </a:r>
          </a:p>
        </p:txBody>
      </p:sp>
      <p:pic>
        <p:nvPicPr>
          <p:cNvPr id="32" name="Picture 47">
            <a:extLst>
              <a:ext uri="{FF2B5EF4-FFF2-40B4-BE49-F238E27FC236}">
                <a16:creationId xmlns:a16="http://schemas.microsoft.com/office/drawing/2014/main" id="{2D232A6D-19B8-084D-909E-7FC4F6E78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79" t="57095" r="65289" b="30766"/>
          <a:stretch/>
        </p:blipFill>
        <p:spPr>
          <a:xfrm>
            <a:off x="6508225" y="1509508"/>
            <a:ext cx="2173438" cy="2134325"/>
          </a:xfrm>
          <a:prstGeom prst="rect">
            <a:avLst/>
          </a:prstGeom>
        </p:spPr>
      </p:pic>
      <p:pic>
        <p:nvPicPr>
          <p:cNvPr id="13" name="Image 4" descr="Capture d’écran 2017-12-07 à 12.36.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8" y="622059"/>
            <a:ext cx="770019" cy="6359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76077" y="727821"/>
            <a:ext cx="3497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Targeted transcriptome : 975 genes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0800" y="55563"/>
            <a:ext cx="850757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5000"/>
                </a:solidFill>
                <a:latin typeface="Calibri" charset="0"/>
              </a:rPr>
              <a:t>Results : Transcriptomic </a:t>
            </a:r>
            <a:r>
              <a:rPr lang="en-US" b="1" dirty="0">
                <a:solidFill>
                  <a:srgbClr val="005000"/>
                </a:solidFill>
                <a:latin typeface="Calibri" charset="0"/>
              </a:rPr>
              <a:t>features of DPOS T cells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3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 3" descr="ligneCRCNA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08012"/>
            <a:ext cx="9144000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6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37650" cy="64135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800" dirty="0">
                <a:ea typeface="ＭＳ Ｐゴシック" charset="0"/>
                <a:cs typeface="Arial" charset="0"/>
              </a:rPr>
              <a:t>Abstract</a:t>
            </a:r>
            <a:endParaRPr lang="fr-FR" sz="2400" dirty="0">
              <a:ea typeface="ＭＳ Ｐゴシック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192" y="1553939"/>
            <a:ext cx="86469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</a:rPr>
              <a:t>Clinical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benefit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from</a:t>
            </a:r>
            <a:r>
              <a:rPr lang="fr-FR" dirty="0">
                <a:solidFill>
                  <a:srgbClr val="000000"/>
                </a:solidFill>
              </a:rPr>
              <a:t> PD-1 </a:t>
            </a:r>
            <a:r>
              <a:rPr lang="fr-FR" dirty="0" err="1">
                <a:solidFill>
                  <a:srgbClr val="000000"/>
                </a:solidFill>
              </a:rPr>
              <a:t>inhibitors</a:t>
            </a:r>
            <a:r>
              <a:rPr lang="fr-FR" dirty="0">
                <a:solidFill>
                  <a:srgbClr val="000000"/>
                </a:solidFill>
              </a:rPr>
              <a:t> relies on </a:t>
            </a:r>
            <a:r>
              <a:rPr lang="fr-FR" dirty="0" err="1">
                <a:solidFill>
                  <a:srgbClr val="000000"/>
                </a:solidFill>
              </a:rPr>
              <a:t>reinvigoration</a:t>
            </a:r>
            <a:r>
              <a:rPr lang="fr-FR" dirty="0">
                <a:solidFill>
                  <a:srgbClr val="000000"/>
                </a:solidFill>
              </a:rPr>
              <a:t> of </a:t>
            </a:r>
            <a:r>
              <a:rPr lang="fr-FR" dirty="0" err="1">
                <a:solidFill>
                  <a:srgbClr val="000000"/>
                </a:solidFill>
              </a:rPr>
              <a:t>endogenous</a:t>
            </a:r>
            <a:r>
              <a:rPr lang="fr-FR" dirty="0">
                <a:solidFill>
                  <a:srgbClr val="000000"/>
                </a:solidFill>
              </a:rPr>
              <a:t> anti-</a:t>
            </a:r>
            <a:r>
              <a:rPr lang="fr-FR" dirty="0" err="1">
                <a:solidFill>
                  <a:srgbClr val="000000"/>
                </a:solidFill>
              </a:rPr>
              <a:t>tumor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immunity</a:t>
            </a:r>
            <a:r>
              <a:rPr lang="fr-FR" dirty="0">
                <a:solidFill>
                  <a:srgbClr val="000000"/>
                </a:solidFill>
              </a:rPr>
              <a:t>. </a:t>
            </a:r>
            <a:r>
              <a:rPr lang="fr-FR" dirty="0" err="1">
                <a:solidFill>
                  <a:srgbClr val="000000"/>
                </a:solidFill>
              </a:rPr>
              <a:t>Nonetheless</a:t>
            </a:r>
            <a:r>
              <a:rPr lang="fr-FR" dirty="0">
                <a:solidFill>
                  <a:srgbClr val="000000"/>
                </a:solidFill>
              </a:rPr>
              <a:t>, </a:t>
            </a:r>
            <a:r>
              <a:rPr lang="fr-FR" dirty="0" err="1">
                <a:solidFill>
                  <a:srgbClr val="000000"/>
                </a:solidFill>
              </a:rPr>
              <a:t>robust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immunological</a:t>
            </a:r>
            <a:r>
              <a:rPr lang="fr-FR" dirty="0">
                <a:solidFill>
                  <a:srgbClr val="000000"/>
                </a:solidFill>
              </a:rPr>
              <a:t> markers, </a:t>
            </a:r>
            <a:r>
              <a:rPr lang="fr-FR" dirty="0" err="1">
                <a:solidFill>
                  <a:srgbClr val="000000"/>
                </a:solidFill>
              </a:rPr>
              <a:t>based</a:t>
            </a:r>
            <a:r>
              <a:rPr lang="fr-FR" dirty="0">
                <a:solidFill>
                  <a:srgbClr val="000000"/>
                </a:solidFill>
              </a:rPr>
              <a:t> on </a:t>
            </a:r>
            <a:r>
              <a:rPr lang="fr-FR" dirty="0" err="1">
                <a:solidFill>
                  <a:srgbClr val="000000"/>
                </a:solidFill>
              </a:rPr>
              <a:t>circulating</a:t>
            </a:r>
            <a:r>
              <a:rPr lang="fr-FR" dirty="0">
                <a:solidFill>
                  <a:srgbClr val="000000"/>
                </a:solidFill>
              </a:rPr>
              <a:t> immune </a:t>
            </a:r>
            <a:r>
              <a:rPr lang="fr-FR" dirty="0" err="1">
                <a:solidFill>
                  <a:srgbClr val="000000"/>
                </a:solidFill>
              </a:rPr>
              <a:t>cell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subsets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associated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with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therapeutic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efficacy</a:t>
            </a:r>
            <a:r>
              <a:rPr lang="fr-FR" dirty="0">
                <a:solidFill>
                  <a:srgbClr val="000000"/>
                </a:solidFill>
              </a:rPr>
              <a:t> are </a:t>
            </a:r>
            <a:r>
              <a:rPr lang="fr-FR" dirty="0" err="1">
                <a:solidFill>
                  <a:srgbClr val="000000"/>
                </a:solidFill>
              </a:rPr>
              <a:t>yet</a:t>
            </a:r>
            <a:r>
              <a:rPr lang="fr-FR" dirty="0">
                <a:solidFill>
                  <a:srgbClr val="000000"/>
                </a:solidFill>
              </a:rPr>
              <a:t> to </a:t>
            </a:r>
            <a:r>
              <a:rPr lang="fr-FR" dirty="0" err="1">
                <a:solidFill>
                  <a:srgbClr val="000000"/>
                </a:solidFill>
              </a:rPr>
              <a:t>be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validated</a:t>
            </a:r>
            <a:r>
              <a:rPr lang="fr-FR" dirty="0">
                <a:solidFill>
                  <a:srgbClr val="000000"/>
                </a:solidFill>
              </a:rPr>
              <a:t>. </a:t>
            </a:r>
          </a:p>
          <a:p>
            <a:endParaRPr lang="fr-FR" dirty="0"/>
          </a:p>
          <a:p>
            <a:r>
              <a:rPr lang="fr-FR" dirty="0" err="1">
                <a:solidFill>
                  <a:srgbClr val="000000"/>
                </a:solidFill>
              </a:rPr>
              <a:t>We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documented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that</a:t>
            </a:r>
            <a:r>
              <a:rPr lang="fr-FR" dirty="0">
                <a:solidFill>
                  <a:srgbClr val="000000"/>
                </a:solidFill>
              </a:rPr>
              <a:t> the </a:t>
            </a:r>
            <a:r>
              <a:rPr lang="fr-FR" b="1" dirty="0" err="1">
                <a:solidFill>
                  <a:srgbClr val="000000"/>
                </a:solidFill>
              </a:rPr>
              <a:t>frequency</a:t>
            </a:r>
            <a:r>
              <a:rPr lang="fr-FR" dirty="0">
                <a:solidFill>
                  <a:srgbClr val="000000"/>
                </a:solidFill>
              </a:rPr>
              <a:t> of </a:t>
            </a:r>
            <a:r>
              <a:rPr lang="fr-FR" dirty="0" err="1">
                <a:solidFill>
                  <a:srgbClr val="000000"/>
                </a:solidFill>
              </a:rPr>
              <a:t>circulating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b="1" dirty="0">
                <a:solidFill>
                  <a:srgbClr val="000000"/>
                </a:solidFill>
              </a:rPr>
              <a:t>PD-1+TIGIT+ (DPOS) </a:t>
            </a:r>
            <a:r>
              <a:rPr lang="fr-FR" dirty="0">
                <a:solidFill>
                  <a:srgbClr val="000000"/>
                </a:solidFill>
              </a:rPr>
              <a:t>CD8+ </a:t>
            </a:r>
            <a:r>
              <a:rPr lang="fr-FR" dirty="0" err="1">
                <a:solidFill>
                  <a:srgbClr val="000000"/>
                </a:solidFill>
              </a:rPr>
              <a:t>T-cells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after</a:t>
            </a:r>
            <a:r>
              <a:rPr lang="fr-FR" dirty="0">
                <a:solidFill>
                  <a:srgbClr val="000000"/>
                </a:solidFill>
              </a:rPr>
              <a:t> 1 </a:t>
            </a:r>
            <a:r>
              <a:rPr lang="fr-FR" dirty="0" err="1">
                <a:solidFill>
                  <a:srgbClr val="000000"/>
                </a:solidFill>
              </a:rPr>
              <a:t>month</a:t>
            </a:r>
            <a:r>
              <a:rPr lang="fr-FR" dirty="0">
                <a:solidFill>
                  <a:srgbClr val="000000"/>
                </a:solidFill>
              </a:rPr>
              <a:t> of anti-PD-1 </a:t>
            </a:r>
            <a:r>
              <a:rPr lang="fr-FR" dirty="0" err="1">
                <a:solidFill>
                  <a:srgbClr val="000000"/>
                </a:solidFill>
              </a:rPr>
              <a:t>therapy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was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associated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with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clinical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response</a:t>
            </a:r>
            <a:r>
              <a:rPr lang="fr-FR" dirty="0">
                <a:solidFill>
                  <a:srgbClr val="000000"/>
                </a:solidFill>
              </a:rPr>
              <a:t>. This DPOS </a:t>
            </a:r>
            <a:r>
              <a:rPr lang="fr-FR" dirty="0" err="1">
                <a:solidFill>
                  <a:srgbClr val="000000"/>
                </a:solidFill>
              </a:rPr>
              <a:t>T-cell</a:t>
            </a:r>
            <a:r>
              <a:rPr lang="fr-FR" dirty="0">
                <a:solidFill>
                  <a:srgbClr val="000000"/>
                </a:solidFill>
              </a:rPr>
              <a:t> population </a:t>
            </a:r>
            <a:r>
              <a:rPr lang="fr-FR" dirty="0" err="1">
                <a:solidFill>
                  <a:srgbClr val="000000"/>
                </a:solidFill>
              </a:rPr>
              <a:t>was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enriched</a:t>
            </a:r>
            <a:r>
              <a:rPr lang="fr-FR" dirty="0">
                <a:solidFill>
                  <a:srgbClr val="000000"/>
                </a:solidFill>
              </a:rPr>
              <a:t> in </a:t>
            </a:r>
            <a:r>
              <a:rPr lang="fr-FR" dirty="0" err="1">
                <a:solidFill>
                  <a:srgbClr val="000000"/>
                </a:solidFill>
              </a:rPr>
              <a:t>highly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activated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T-cells</a:t>
            </a:r>
            <a:r>
              <a:rPr lang="fr-FR" dirty="0">
                <a:solidFill>
                  <a:srgbClr val="000000"/>
                </a:solidFill>
              </a:rPr>
              <a:t>, </a:t>
            </a:r>
            <a:r>
              <a:rPr lang="fr-FR" dirty="0" err="1">
                <a:solidFill>
                  <a:srgbClr val="000000"/>
                </a:solidFill>
              </a:rPr>
              <a:t>tumor-specific</a:t>
            </a:r>
            <a:r>
              <a:rPr lang="fr-FR" dirty="0">
                <a:solidFill>
                  <a:srgbClr val="000000"/>
                </a:solidFill>
              </a:rPr>
              <a:t> and </a:t>
            </a:r>
            <a:r>
              <a:rPr lang="fr-FR" dirty="0" err="1">
                <a:solidFill>
                  <a:srgbClr val="000000"/>
                </a:solidFill>
              </a:rPr>
              <a:t>emerging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T-cell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clonotypes</a:t>
            </a:r>
            <a:r>
              <a:rPr lang="fr-FR" dirty="0">
                <a:solidFill>
                  <a:srgbClr val="000000"/>
                </a:solidFill>
              </a:rPr>
              <a:t> and </a:t>
            </a:r>
            <a:r>
              <a:rPr lang="fr-FR" dirty="0" err="1">
                <a:solidFill>
                  <a:srgbClr val="000000"/>
                </a:solidFill>
              </a:rPr>
              <a:t>T</a:t>
            </a:r>
            <a:r>
              <a:rPr lang="fr-FR" dirty="0">
                <a:solidFill>
                  <a:srgbClr val="000000"/>
                </a:solidFill>
              </a:rPr>
              <a:t> lymphocytes </a:t>
            </a:r>
            <a:r>
              <a:rPr lang="fr-FR" dirty="0" err="1">
                <a:solidFill>
                  <a:srgbClr val="000000"/>
                </a:solidFill>
              </a:rPr>
              <a:t>overexpressing</a:t>
            </a:r>
            <a:r>
              <a:rPr lang="fr-FR" dirty="0">
                <a:solidFill>
                  <a:srgbClr val="000000"/>
                </a:solidFill>
              </a:rPr>
              <a:t> CXCR5, a key marker of the CD8 </a:t>
            </a:r>
            <a:r>
              <a:rPr lang="fr-FR" dirty="0" err="1">
                <a:solidFill>
                  <a:srgbClr val="000000"/>
                </a:solidFill>
              </a:rPr>
              <a:t>cytotoxic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follicular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cell</a:t>
            </a:r>
            <a:r>
              <a:rPr lang="fr-FR" dirty="0">
                <a:solidFill>
                  <a:srgbClr val="000000"/>
                </a:solidFill>
              </a:rPr>
              <a:t> (</a:t>
            </a:r>
            <a:r>
              <a:rPr lang="fr-FR" dirty="0" err="1">
                <a:solidFill>
                  <a:srgbClr val="000000"/>
                </a:solidFill>
              </a:rPr>
              <a:t>Tfc</a:t>
            </a:r>
            <a:r>
              <a:rPr lang="fr-FR" dirty="0">
                <a:solidFill>
                  <a:srgbClr val="000000"/>
                </a:solidFill>
              </a:rPr>
              <a:t>) population. </a:t>
            </a:r>
            <a:r>
              <a:rPr lang="fr-FR" dirty="0" err="1">
                <a:solidFill>
                  <a:srgbClr val="000000"/>
                </a:solidFill>
              </a:rPr>
              <a:t>Additionally</a:t>
            </a:r>
            <a:r>
              <a:rPr lang="fr-FR" dirty="0">
                <a:solidFill>
                  <a:srgbClr val="000000"/>
                </a:solidFill>
              </a:rPr>
              <a:t>, </a:t>
            </a:r>
            <a:r>
              <a:rPr lang="fr-FR" dirty="0" err="1">
                <a:solidFill>
                  <a:srgbClr val="000000"/>
                </a:solidFill>
              </a:rPr>
              <a:t>transcriptomic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profiling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defined</a:t>
            </a:r>
            <a:r>
              <a:rPr lang="fr-FR" dirty="0">
                <a:solidFill>
                  <a:srgbClr val="000000"/>
                </a:solidFill>
              </a:rPr>
              <a:t> a </a:t>
            </a:r>
            <a:r>
              <a:rPr lang="fr-FR" dirty="0" err="1">
                <a:solidFill>
                  <a:srgbClr val="000000"/>
                </a:solidFill>
              </a:rPr>
              <a:t>specific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gene</a:t>
            </a:r>
            <a:r>
              <a:rPr lang="fr-FR" dirty="0">
                <a:solidFill>
                  <a:srgbClr val="000000"/>
                </a:solidFill>
              </a:rPr>
              <a:t>-signature for </a:t>
            </a:r>
            <a:r>
              <a:rPr lang="fr-FR" dirty="0" err="1">
                <a:solidFill>
                  <a:srgbClr val="000000"/>
                </a:solidFill>
              </a:rPr>
              <a:t>this</a:t>
            </a:r>
            <a:r>
              <a:rPr lang="fr-FR" dirty="0">
                <a:solidFill>
                  <a:srgbClr val="000000"/>
                </a:solidFill>
              </a:rPr>
              <a:t> population as </a:t>
            </a:r>
            <a:r>
              <a:rPr lang="fr-FR" dirty="0" err="1">
                <a:solidFill>
                  <a:srgbClr val="000000"/>
                </a:solidFill>
              </a:rPr>
              <a:t>well</a:t>
            </a:r>
            <a:r>
              <a:rPr lang="fr-FR" dirty="0">
                <a:solidFill>
                  <a:srgbClr val="000000"/>
                </a:solidFill>
              </a:rPr>
              <a:t> as the over-expression of </a:t>
            </a:r>
            <a:r>
              <a:rPr lang="fr-FR" dirty="0" err="1">
                <a:solidFill>
                  <a:srgbClr val="000000"/>
                </a:solidFill>
              </a:rPr>
              <a:t>specific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pathways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associated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with</a:t>
            </a:r>
            <a:r>
              <a:rPr lang="fr-FR" dirty="0">
                <a:solidFill>
                  <a:srgbClr val="000000"/>
                </a:solidFill>
              </a:rPr>
              <a:t> the </a:t>
            </a:r>
            <a:r>
              <a:rPr lang="fr-FR" dirty="0" err="1">
                <a:solidFill>
                  <a:srgbClr val="000000"/>
                </a:solidFill>
              </a:rPr>
              <a:t>therapeutic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response</a:t>
            </a:r>
            <a:r>
              <a:rPr lang="fr-FR" dirty="0">
                <a:solidFill>
                  <a:srgbClr val="000000"/>
                </a:solidFill>
              </a:rPr>
              <a:t>.</a:t>
            </a:r>
          </a:p>
          <a:p>
            <a:endParaRPr lang="fr-FR" dirty="0"/>
          </a:p>
          <a:p>
            <a:r>
              <a:rPr lang="fr-FR" dirty="0">
                <a:solidFill>
                  <a:srgbClr val="000000"/>
                </a:solidFill>
              </a:rPr>
              <a:t>Our </a:t>
            </a:r>
            <a:r>
              <a:rPr lang="fr-FR" dirty="0" err="1">
                <a:solidFill>
                  <a:srgbClr val="000000"/>
                </a:solidFill>
              </a:rPr>
              <a:t>results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provide</a:t>
            </a:r>
            <a:r>
              <a:rPr lang="fr-FR" dirty="0">
                <a:solidFill>
                  <a:srgbClr val="000000"/>
                </a:solidFill>
              </a:rPr>
              <a:t> a </a:t>
            </a:r>
            <a:r>
              <a:rPr lang="fr-FR" dirty="0" err="1">
                <a:solidFill>
                  <a:srgbClr val="000000"/>
                </a:solidFill>
              </a:rPr>
              <a:t>convincing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rationale</a:t>
            </a:r>
            <a:r>
              <a:rPr lang="fr-FR" dirty="0">
                <a:solidFill>
                  <a:srgbClr val="000000"/>
                </a:solidFill>
              </a:rPr>
              <a:t> for monitoring </a:t>
            </a:r>
            <a:r>
              <a:rPr lang="fr-FR" dirty="0" err="1">
                <a:solidFill>
                  <a:srgbClr val="000000"/>
                </a:solidFill>
              </a:rPr>
              <a:t>this</a:t>
            </a:r>
            <a:r>
              <a:rPr lang="fr-FR" dirty="0">
                <a:solidFill>
                  <a:srgbClr val="000000"/>
                </a:solidFill>
              </a:rPr>
              <a:t> PD-1+TIGIT+ </a:t>
            </a:r>
            <a:r>
              <a:rPr lang="fr-FR" dirty="0" err="1">
                <a:solidFill>
                  <a:srgbClr val="000000"/>
                </a:solidFill>
              </a:rPr>
              <a:t>circulating</a:t>
            </a:r>
            <a:r>
              <a:rPr lang="fr-FR" dirty="0">
                <a:solidFill>
                  <a:srgbClr val="000000"/>
                </a:solidFill>
              </a:rPr>
              <a:t> population as an </a:t>
            </a:r>
            <a:r>
              <a:rPr lang="fr-FR" dirty="0" err="1">
                <a:solidFill>
                  <a:srgbClr val="000000"/>
                </a:solidFill>
              </a:rPr>
              <a:t>early</a:t>
            </a:r>
            <a:r>
              <a:rPr lang="fr-FR" dirty="0">
                <a:solidFill>
                  <a:srgbClr val="000000"/>
                </a:solidFill>
              </a:rPr>
              <a:t> cellular-</a:t>
            </a:r>
            <a:r>
              <a:rPr lang="fr-FR" dirty="0" err="1">
                <a:solidFill>
                  <a:srgbClr val="000000"/>
                </a:solidFill>
              </a:rPr>
              <a:t>based</a:t>
            </a:r>
            <a:r>
              <a:rPr lang="fr-FR" dirty="0">
                <a:solidFill>
                  <a:srgbClr val="000000"/>
                </a:solidFill>
              </a:rPr>
              <a:t> marker of </a:t>
            </a:r>
            <a:r>
              <a:rPr lang="fr-FR" dirty="0" err="1">
                <a:solidFill>
                  <a:srgbClr val="000000"/>
                </a:solidFill>
              </a:rPr>
              <a:t>therapeutic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response</a:t>
            </a:r>
            <a:r>
              <a:rPr lang="fr-FR" dirty="0">
                <a:solidFill>
                  <a:srgbClr val="000000"/>
                </a:solidFill>
              </a:rPr>
              <a:t> to anti-PD-1 </a:t>
            </a:r>
            <a:r>
              <a:rPr lang="fr-FR" dirty="0" err="1">
                <a:solidFill>
                  <a:srgbClr val="000000"/>
                </a:solidFill>
              </a:rPr>
              <a:t>therapy</a:t>
            </a:r>
            <a:r>
              <a:rPr lang="fr-FR" dirty="0">
                <a:solidFill>
                  <a:srgbClr val="000000"/>
                </a:solidFill>
              </a:rPr>
              <a:t>.</a:t>
            </a:r>
            <a:endParaRPr lang="fr-FR" dirty="0"/>
          </a:p>
          <a:p>
            <a:r>
              <a:rPr lang="fr-FR" dirty="0">
                <a:solidFill>
                  <a:srgbClr val="000000"/>
                </a:solidFill>
              </a:rPr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0093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r 19"/>
          <p:cNvGrpSpPr/>
          <p:nvPr/>
        </p:nvGrpSpPr>
        <p:grpSpPr>
          <a:xfrm>
            <a:off x="1020024" y="1461295"/>
            <a:ext cx="2732408" cy="4797977"/>
            <a:chOff x="1265767" y="228047"/>
            <a:chExt cx="2732408" cy="4797977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146" y="541970"/>
              <a:ext cx="1156113" cy="43020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265767" y="548233"/>
              <a:ext cx="2679700" cy="1085834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369477" y="512233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charset="0"/>
                  <a:ea typeface="Arial" charset="0"/>
                  <a:cs typeface="Arial" charset="0"/>
                </a:rPr>
                <a:t>DNEG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65767" y="1634068"/>
              <a:ext cx="2679700" cy="990600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464054" y="1611782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charset="0"/>
                  <a:ea typeface="Arial" charset="0"/>
                  <a:cs typeface="Arial" charset="0"/>
                </a:rPr>
                <a:t>PD-1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65767" y="2624668"/>
              <a:ext cx="2679700" cy="1032932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3377492" y="2602382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charset="0"/>
                  <a:ea typeface="Arial" charset="0"/>
                  <a:cs typeface="Arial" charset="0"/>
                </a:rPr>
                <a:t>DPOS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68518" y="3657600"/>
              <a:ext cx="2679700" cy="9906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417567" y="3635314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charset="0"/>
                  <a:ea typeface="Arial" charset="0"/>
                  <a:cs typeface="Arial" charset="0"/>
                </a:rPr>
                <a:t>TIGIT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148282" y="253234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charset="0"/>
                  <a:ea typeface="Arial" charset="0"/>
                  <a:cs typeface="Arial" charset="0"/>
                </a:rPr>
                <a:t>T0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073270" y="22804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charset="0"/>
                  <a:ea typeface="Arial" charset="0"/>
                  <a:cs typeface="Arial" charset="0"/>
                </a:rPr>
                <a:t>M1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055149" y="4779803"/>
              <a:ext cx="14991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Arial" charset="0"/>
                  <a:ea typeface="Arial" charset="0"/>
                  <a:cs typeface="Arial" charset="0"/>
                </a:rPr>
                <a:t>Number of responses</a:t>
              </a:r>
            </a:p>
          </p:txBody>
        </p:sp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877" y="529165"/>
              <a:ext cx="1572185" cy="4302000"/>
            </a:xfrm>
            <a:prstGeom prst="rect">
              <a:avLst/>
            </a:prstGeom>
          </p:spPr>
        </p:pic>
      </p:grpSp>
      <p:pic>
        <p:nvPicPr>
          <p:cNvPr id="19" name="Image 3" descr="ligneCRCNApp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0800" y="63501"/>
            <a:ext cx="10136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Results : Antigen specificity of DPOS T cells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 flipH="1">
            <a:off x="50799" y="813969"/>
            <a:ext cx="87233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-  Reactivity of the 4 sorted T cell subsets on 11 peptides derived from tumor antigens </a:t>
            </a:r>
            <a:r>
              <a:rPr lang="en-US" sz="1350" dirty="0">
                <a:solidFill>
                  <a:schemeClr val="tx2"/>
                </a:solidFill>
              </a:rPr>
              <a:t>(</a:t>
            </a:r>
            <a:r>
              <a:rPr lang="en-US" sz="1350" i="1" dirty="0" err="1">
                <a:solidFill>
                  <a:schemeClr val="accent1"/>
                </a:solidFill>
              </a:rPr>
              <a:t>Kvistborg</a:t>
            </a:r>
            <a:r>
              <a:rPr lang="en-US" sz="1350" i="1" dirty="0">
                <a:solidFill>
                  <a:schemeClr val="accent1"/>
                </a:solidFill>
              </a:rPr>
              <a:t>, </a:t>
            </a:r>
            <a:r>
              <a:rPr lang="en-US" sz="1350" i="1" dirty="0" err="1">
                <a:solidFill>
                  <a:schemeClr val="accent1"/>
                </a:solidFill>
              </a:rPr>
              <a:t>Oncoimmunol</a:t>
            </a:r>
            <a:r>
              <a:rPr lang="en-US" sz="1350" i="1" dirty="0">
                <a:solidFill>
                  <a:schemeClr val="accent1"/>
                </a:solidFill>
              </a:rPr>
              <a:t> </a:t>
            </a:r>
            <a:r>
              <a:rPr lang="en-US" sz="1350" dirty="0">
                <a:solidFill>
                  <a:schemeClr val="accent1"/>
                </a:solidFill>
              </a:rPr>
              <a:t>2012)</a:t>
            </a:r>
          </a:p>
        </p:txBody>
      </p:sp>
    </p:spTree>
    <p:extLst>
      <p:ext uri="{BB962C8B-B14F-4D97-AF65-F5344CB8AC3E}">
        <p14:creationId xmlns:p14="http://schemas.microsoft.com/office/powerpoint/2010/main" val="1926464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r 19"/>
          <p:cNvGrpSpPr/>
          <p:nvPr/>
        </p:nvGrpSpPr>
        <p:grpSpPr>
          <a:xfrm>
            <a:off x="1020024" y="1461295"/>
            <a:ext cx="2732408" cy="4797977"/>
            <a:chOff x="1265767" y="228047"/>
            <a:chExt cx="2732408" cy="4797977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146" y="541970"/>
              <a:ext cx="1156113" cy="43020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265767" y="548233"/>
              <a:ext cx="2679700" cy="1085834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369477" y="512233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charset="0"/>
                  <a:ea typeface="Arial" charset="0"/>
                  <a:cs typeface="Arial" charset="0"/>
                </a:rPr>
                <a:t>DNEG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65767" y="1634068"/>
              <a:ext cx="2679700" cy="990600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464054" y="1611782"/>
              <a:ext cx="534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charset="0"/>
                  <a:ea typeface="Arial" charset="0"/>
                  <a:cs typeface="Arial" charset="0"/>
                </a:rPr>
                <a:t>PD-1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65767" y="2624668"/>
              <a:ext cx="2679700" cy="1032932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3377492" y="2602382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charset="0"/>
                  <a:ea typeface="Arial" charset="0"/>
                  <a:cs typeface="Arial" charset="0"/>
                </a:rPr>
                <a:t>DPOS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68518" y="3657600"/>
              <a:ext cx="2679700" cy="9906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417567" y="3635314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charset="0"/>
                  <a:ea typeface="Arial" charset="0"/>
                  <a:cs typeface="Arial" charset="0"/>
                </a:rPr>
                <a:t>TIGIT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148282" y="253234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charset="0"/>
                  <a:ea typeface="Arial" charset="0"/>
                  <a:cs typeface="Arial" charset="0"/>
                </a:rPr>
                <a:t>T0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073270" y="22804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charset="0"/>
                  <a:ea typeface="Arial" charset="0"/>
                  <a:cs typeface="Arial" charset="0"/>
                </a:rPr>
                <a:t>M1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055149" y="4779803"/>
              <a:ext cx="14991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Arial" charset="0"/>
                  <a:ea typeface="Arial" charset="0"/>
                  <a:cs typeface="Arial" charset="0"/>
                </a:rPr>
                <a:t>Number of responses</a:t>
              </a:r>
            </a:p>
          </p:txBody>
        </p:sp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877" y="529165"/>
              <a:ext cx="1572185" cy="4302000"/>
            </a:xfrm>
            <a:prstGeom prst="rect">
              <a:avLst/>
            </a:prstGeom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18" y="1928446"/>
            <a:ext cx="2520000" cy="154765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24138" y="3828829"/>
            <a:ext cx="4267959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Enrichment and diversity of peptide-specific T cell responses in the DPOS fraction, after 1 month of anti-PD-1 therapy</a:t>
            </a:r>
          </a:p>
        </p:txBody>
      </p:sp>
      <p:pic>
        <p:nvPicPr>
          <p:cNvPr id="25" name="Image 3" descr="ligneCRCNApp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 flipH="1">
            <a:off x="50799" y="813969"/>
            <a:ext cx="87233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-  Reactivity of the 4 sorted T cell subsets on 11 peptides derived from tumor antigens </a:t>
            </a:r>
            <a:r>
              <a:rPr lang="en-US" sz="1350" dirty="0">
                <a:solidFill>
                  <a:schemeClr val="tx2"/>
                </a:solidFill>
              </a:rPr>
              <a:t>(</a:t>
            </a:r>
            <a:r>
              <a:rPr lang="en-US" sz="1350" i="1" dirty="0" err="1">
                <a:solidFill>
                  <a:schemeClr val="accent1"/>
                </a:solidFill>
              </a:rPr>
              <a:t>Kvistborg</a:t>
            </a:r>
            <a:r>
              <a:rPr lang="en-US" sz="1350" i="1" dirty="0">
                <a:solidFill>
                  <a:schemeClr val="accent1"/>
                </a:solidFill>
              </a:rPr>
              <a:t>, </a:t>
            </a:r>
            <a:r>
              <a:rPr lang="en-US" sz="1350" i="1" dirty="0" err="1">
                <a:solidFill>
                  <a:schemeClr val="accent1"/>
                </a:solidFill>
              </a:rPr>
              <a:t>Oncoimmunol</a:t>
            </a:r>
            <a:r>
              <a:rPr lang="en-US" sz="1350" i="1" dirty="0">
                <a:solidFill>
                  <a:schemeClr val="accent1"/>
                </a:solidFill>
              </a:rPr>
              <a:t> </a:t>
            </a:r>
            <a:r>
              <a:rPr lang="en-US" sz="1350" dirty="0">
                <a:solidFill>
                  <a:schemeClr val="accent1"/>
                </a:solidFill>
              </a:rPr>
              <a:t>2012)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0800" y="63501"/>
            <a:ext cx="10136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Results : Antigen specificity of DPOS T cells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10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3" descr="ligneCRCNA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724138" y="4302294"/>
            <a:ext cx="4267959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 clusters :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Clonotypes</a:t>
            </a:r>
            <a:r>
              <a:rPr lang="en-US" dirty="0"/>
              <a:t> </a:t>
            </a:r>
            <a:r>
              <a:rPr lang="en-US" dirty="0" err="1"/>
              <a:t>émergents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Clonotypes</a:t>
            </a:r>
            <a:r>
              <a:rPr lang="en-US" dirty="0"/>
              <a:t> </a:t>
            </a:r>
            <a:r>
              <a:rPr lang="en-US" dirty="0" err="1"/>
              <a:t>amplifiés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Clonotypes</a:t>
            </a:r>
            <a:r>
              <a:rPr lang="en-US" dirty="0"/>
              <a:t> </a:t>
            </a:r>
            <a:r>
              <a:rPr lang="en-US" dirty="0" err="1"/>
              <a:t>contractés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Clonotypes</a:t>
            </a:r>
            <a:r>
              <a:rPr lang="en-US" dirty="0"/>
              <a:t> stables </a:t>
            </a: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F991629C-2481-6E41-B94A-95DDA4F63F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00"/>
          <a:stretch/>
        </p:blipFill>
        <p:spPr>
          <a:xfrm>
            <a:off x="50800" y="1519122"/>
            <a:ext cx="4365942" cy="518728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5"/>
          <a:srcRect l="80565" b="81156"/>
          <a:stretch/>
        </p:blipFill>
        <p:spPr>
          <a:xfrm>
            <a:off x="4572000" y="3396228"/>
            <a:ext cx="1747405" cy="517479"/>
          </a:xfrm>
          <a:prstGeom prst="rect">
            <a:avLst/>
          </a:prstGeom>
        </p:spPr>
      </p:pic>
      <p:pic>
        <p:nvPicPr>
          <p:cNvPr id="8" name="Image 4" descr="Capture d’écran 2017-12-07 à 12.36.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8" y="622059"/>
            <a:ext cx="770019" cy="63596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76077" y="727821"/>
            <a:ext cx="5625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TCR sequencing on the 4 T-cell fraction at baseline and M1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0800" y="63501"/>
            <a:ext cx="8630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Results </a:t>
            </a:r>
            <a:r>
              <a:rPr lang="en-US" b="1">
                <a:solidFill>
                  <a:srgbClr val="005000"/>
                </a:solidFill>
                <a:latin typeface="Calibri" charset="0"/>
              </a:rPr>
              <a:t>: T-cell repertoire </a:t>
            </a:r>
            <a:r>
              <a:rPr lang="en-US" b="1" dirty="0">
                <a:solidFill>
                  <a:srgbClr val="005000"/>
                </a:solidFill>
                <a:latin typeface="Calibri" charset="0"/>
              </a:rPr>
              <a:t>of DPOS T cells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36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162257" y="7855115"/>
            <a:ext cx="6533486" cy="2000259"/>
            <a:chOff x="162257" y="7855115"/>
            <a:chExt cx="6533486" cy="2000259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7ABA545A-320C-4841-AC5A-29DD4D98A12B}"/>
                </a:ext>
              </a:extLst>
            </p:cNvPr>
            <p:cNvGrpSpPr/>
            <p:nvPr/>
          </p:nvGrpSpPr>
          <p:grpSpPr>
            <a:xfrm>
              <a:off x="5399576" y="7868566"/>
              <a:ext cx="1296167" cy="351704"/>
              <a:chOff x="5119658" y="7140777"/>
              <a:chExt cx="1386983" cy="400171"/>
            </a:xfrm>
          </p:grpSpPr>
          <p:pic>
            <p:nvPicPr>
              <p:cNvPr id="8" name="Picture 33">
                <a:extLst>
                  <a:ext uri="{FF2B5EF4-FFF2-40B4-BE49-F238E27FC236}">
                    <a16:creationId xmlns:a16="http://schemas.microsoft.com/office/drawing/2014/main" id="{E1D7EBE4-F53C-0547-8BC5-111178204B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6805" t="68539" r="46072" b="29698"/>
              <a:stretch/>
            </p:blipFill>
            <p:spPr>
              <a:xfrm>
                <a:off x="5144408" y="7140777"/>
                <a:ext cx="1339971" cy="183935"/>
              </a:xfrm>
              <a:prstGeom prst="rect">
                <a:avLst/>
              </a:prstGeom>
            </p:spPr>
          </p:pic>
          <p:pic>
            <p:nvPicPr>
              <p:cNvPr id="9" name="Picture 33">
                <a:extLst>
                  <a:ext uri="{FF2B5EF4-FFF2-40B4-BE49-F238E27FC236}">
                    <a16:creationId xmlns:a16="http://schemas.microsoft.com/office/drawing/2014/main" id="{A57BB650-90B8-9847-9C0F-6822BD670D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4008" t="68206" r="28268" b="29629"/>
              <a:stretch/>
            </p:blipFill>
            <p:spPr>
              <a:xfrm>
                <a:off x="5119658" y="7315114"/>
                <a:ext cx="1386983" cy="225834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595840-84A0-084B-B883-795062936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257" y="7855115"/>
              <a:ext cx="5198643" cy="2000259"/>
            </a:xfrm>
            <a:prstGeom prst="rect">
              <a:avLst/>
            </a:prstGeom>
          </p:spPr>
        </p:pic>
      </p:grpSp>
      <p:grpSp>
        <p:nvGrpSpPr>
          <p:cNvPr id="10" name="Grouper 9"/>
          <p:cNvGrpSpPr/>
          <p:nvPr/>
        </p:nvGrpSpPr>
        <p:grpSpPr>
          <a:xfrm>
            <a:off x="314657" y="8007515"/>
            <a:ext cx="6533486" cy="2000259"/>
            <a:chOff x="162257" y="7855115"/>
            <a:chExt cx="6533486" cy="2000259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7ABA545A-320C-4841-AC5A-29DD4D98A12B}"/>
                </a:ext>
              </a:extLst>
            </p:cNvPr>
            <p:cNvGrpSpPr/>
            <p:nvPr/>
          </p:nvGrpSpPr>
          <p:grpSpPr>
            <a:xfrm>
              <a:off x="5399576" y="7868566"/>
              <a:ext cx="1296167" cy="351704"/>
              <a:chOff x="5119658" y="7140777"/>
              <a:chExt cx="1386983" cy="400171"/>
            </a:xfrm>
          </p:grpSpPr>
          <p:pic>
            <p:nvPicPr>
              <p:cNvPr id="14" name="Picture 33">
                <a:extLst>
                  <a:ext uri="{FF2B5EF4-FFF2-40B4-BE49-F238E27FC236}">
                    <a16:creationId xmlns:a16="http://schemas.microsoft.com/office/drawing/2014/main" id="{E1D7EBE4-F53C-0547-8BC5-111178204B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6805" t="68539" r="46072" b="29698"/>
              <a:stretch/>
            </p:blipFill>
            <p:spPr>
              <a:xfrm>
                <a:off x="5144408" y="7140777"/>
                <a:ext cx="1339971" cy="183935"/>
              </a:xfrm>
              <a:prstGeom prst="rect">
                <a:avLst/>
              </a:prstGeom>
            </p:spPr>
          </p:pic>
          <p:pic>
            <p:nvPicPr>
              <p:cNvPr id="15" name="Picture 33">
                <a:extLst>
                  <a:ext uri="{FF2B5EF4-FFF2-40B4-BE49-F238E27FC236}">
                    <a16:creationId xmlns:a16="http://schemas.microsoft.com/office/drawing/2014/main" id="{A57BB650-90B8-9847-9C0F-6822BD670D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4008" t="68206" r="28268" b="29629"/>
              <a:stretch/>
            </p:blipFill>
            <p:spPr>
              <a:xfrm>
                <a:off x="5119658" y="7315114"/>
                <a:ext cx="1386983" cy="225834"/>
              </a:xfrm>
              <a:prstGeom prst="rect">
                <a:avLst/>
              </a:prstGeom>
            </p:spPr>
          </p:pic>
        </p:grpSp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26595840-84A0-084B-B883-795062936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257" y="7855115"/>
              <a:ext cx="5198643" cy="2000259"/>
            </a:xfrm>
            <a:prstGeom prst="rect">
              <a:avLst/>
            </a:prstGeom>
          </p:spPr>
        </p:pic>
      </p:grpSp>
      <p:grpSp>
        <p:nvGrpSpPr>
          <p:cNvPr id="16" name="Grouper 15"/>
          <p:cNvGrpSpPr/>
          <p:nvPr/>
        </p:nvGrpSpPr>
        <p:grpSpPr>
          <a:xfrm>
            <a:off x="467057" y="8159915"/>
            <a:ext cx="6533486" cy="2000259"/>
            <a:chOff x="162257" y="7855115"/>
            <a:chExt cx="6533486" cy="2000259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7ABA545A-320C-4841-AC5A-29DD4D98A12B}"/>
                </a:ext>
              </a:extLst>
            </p:cNvPr>
            <p:cNvGrpSpPr/>
            <p:nvPr/>
          </p:nvGrpSpPr>
          <p:grpSpPr>
            <a:xfrm>
              <a:off x="5399576" y="7868566"/>
              <a:ext cx="1296167" cy="351704"/>
              <a:chOff x="5119658" y="7140777"/>
              <a:chExt cx="1386983" cy="400171"/>
            </a:xfrm>
          </p:grpSpPr>
          <p:pic>
            <p:nvPicPr>
              <p:cNvPr id="20" name="Picture 33">
                <a:extLst>
                  <a:ext uri="{FF2B5EF4-FFF2-40B4-BE49-F238E27FC236}">
                    <a16:creationId xmlns:a16="http://schemas.microsoft.com/office/drawing/2014/main" id="{E1D7EBE4-F53C-0547-8BC5-111178204B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6805" t="68539" r="46072" b="29698"/>
              <a:stretch/>
            </p:blipFill>
            <p:spPr>
              <a:xfrm>
                <a:off x="5144408" y="7140777"/>
                <a:ext cx="1339971" cy="183935"/>
              </a:xfrm>
              <a:prstGeom prst="rect">
                <a:avLst/>
              </a:prstGeom>
            </p:spPr>
          </p:pic>
          <p:pic>
            <p:nvPicPr>
              <p:cNvPr id="22" name="Picture 33">
                <a:extLst>
                  <a:ext uri="{FF2B5EF4-FFF2-40B4-BE49-F238E27FC236}">
                    <a16:creationId xmlns:a16="http://schemas.microsoft.com/office/drawing/2014/main" id="{A57BB650-90B8-9847-9C0F-6822BD670D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4008" t="68206" r="28268" b="29629"/>
              <a:stretch/>
            </p:blipFill>
            <p:spPr>
              <a:xfrm>
                <a:off x="5119658" y="7315114"/>
                <a:ext cx="1386983" cy="225834"/>
              </a:xfrm>
              <a:prstGeom prst="rect">
                <a:avLst/>
              </a:prstGeom>
            </p:spPr>
          </p:pic>
        </p:grpSp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26595840-84A0-084B-B883-795062936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257" y="7855115"/>
              <a:ext cx="5198643" cy="2000259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02" y="2389760"/>
            <a:ext cx="8990498" cy="274612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 flipH="1">
            <a:off x="50800" y="1655257"/>
            <a:ext cx="786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T cell repertoire evolution according to clinical outcome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14469" y="5345091"/>
            <a:ext cx="733635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Significantly higher frequency of emerging </a:t>
            </a:r>
            <a:r>
              <a:rPr lang="en-US" dirty="0" err="1"/>
              <a:t>clonotypes</a:t>
            </a:r>
            <a:r>
              <a:rPr lang="en-US" dirty="0"/>
              <a:t> in the DPOS fraction, after 1 month of therapy, in responding patients</a:t>
            </a:r>
          </a:p>
        </p:txBody>
      </p:sp>
      <p:pic>
        <p:nvPicPr>
          <p:cNvPr id="26" name="Image 3" descr="ligneCRCNApp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4" descr="Capture d’écran 2017-12-07 à 12.36.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8" y="622059"/>
            <a:ext cx="770019" cy="63596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976077" y="727821"/>
            <a:ext cx="5625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TCR sequencing on the 4 T-cell fraction at baseline and M1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0800" y="63501"/>
            <a:ext cx="8630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Results </a:t>
            </a:r>
            <a:r>
              <a:rPr lang="en-US" b="1">
                <a:solidFill>
                  <a:srgbClr val="005000"/>
                </a:solidFill>
                <a:latin typeface="Calibri" charset="0"/>
              </a:rPr>
              <a:t>: T-cell repertoire </a:t>
            </a:r>
            <a:r>
              <a:rPr lang="en-US" b="1" dirty="0">
                <a:solidFill>
                  <a:srgbClr val="005000"/>
                </a:solidFill>
                <a:latin typeface="Calibri" charset="0"/>
              </a:rPr>
              <a:t>of DPOS T cells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81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/>
        </p:nvSpPr>
        <p:spPr>
          <a:xfrm>
            <a:off x="466822" y="2068993"/>
            <a:ext cx="8451147" cy="29700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/>
              <a:t>Circulating T-cell subset CD8+ PD-1</a:t>
            </a:r>
            <a:r>
              <a:rPr lang="en-US" sz="1500" b="1" baseline="30000" dirty="0"/>
              <a:t>hi</a:t>
            </a:r>
            <a:r>
              <a:rPr lang="en-US" sz="1500" b="1" dirty="0"/>
              <a:t>/</a:t>
            </a:r>
            <a:r>
              <a:rPr lang="en-US" sz="1500" b="1" dirty="0" err="1"/>
              <a:t>TIGIT</a:t>
            </a:r>
            <a:r>
              <a:rPr lang="en-US" sz="1500" b="1" baseline="30000" dirty="0" err="1"/>
              <a:t>hi</a:t>
            </a:r>
            <a:r>
              <a:rPr lang="en-US" sz="1500" b="1" baseline="30000" dirty="0"/>
              <a:t> </a:t>
            </a:r>
            <a:r>
              <a:rPr lang="en-US" sz="1500" b="1" dirty="0"/>
              <a:t>:</a:t>
            </a:r>
          </a:p>
          <a:p>
            <a:pPr marL="214313" indent="-214313">
              <a:buFontTx/>
              <a:buChar char="-"/>
            </a:pPr>
            <a:endParaRPr lang="en-US" sz="1500" dirty="0"/>
          </a:p>
          <a:p>
            <a:pPr marL="214313" indent="-214313">
              <a:buFontTx/>
              <a:buChar char="-"/>
            </a:pPr>
            <a:r>
              <a:rPr lang="en-US" dirty="0"/>
              <a:t>Frequency after 1 month of treatment associated with clinical outcome</a:t>
            </a:r>
          </a:p>
          <a:p>
            <a:pPr marL="214313" indent="-214313">
              <a:buFontTx/>
              <a:buChar char="-"/>
            </a:pPr>
            <a:r>
              <a:rPr lang="en-US" dirty="0"/>
              <a:t>Enriched in activated T cells, and CXCR5+ T-cells</a:t>
            </a:r>
          </a:p>
          <a:p>
            <a:pPr marL="214313" indent="-214313">
              <a:buFontTx/>
              <a:buChar char="-"/>
            </a:pPr>
            <a:r>
              <a:rPr lang="en-US" dirty="0"/>
              <a:t>Enriched in antigen-specific T cells</a:t>
            </a:r>
          </a:p>
          <a:p>
            <a:pPr marL="214313" indent="-214313">
              <a:buFontTx/>
              <a:buChar char="-"/>
            </a:pPr>
            <a:r>
              <a:rPr lang="en-US" dirty="0"/>
              <a:t>Enriched in emerging </a:t>
            </a:r>
            <a:r>
              <a:rPr lang="en-US" dirty="0" err="1"/>
              <a:t>clonotypes</a:t>
            </a:r>
            <a:endParaRPr lang="en-US" dirty="0"/>
          </a:p>
          <a:p>
            <a:pPr marL="214313" indent="-214313">
              <a:buFontTx/>
              <a:buChar char="-"/>
            </a:pPr>
            <a:endParaRPr lang="en-US" sz="1500" dirty="0"/>
          </a:p>
          <a:p>
            <a:pPr marL="742950" lvl="1" indent="-285750"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 This population contains recirculating activated </a:t>
            </a:r>
            <a:r>
              <a:rPr lang="en-US" dirty="0" err="1">
                <a:solidFill>
                  <a:srgbClr val="FF0000"/>
                </a:solidFill>
              </a:rPr>
              <a:t>clonotypes</a:t>
            </a: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Wingdings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Potential systemic immune marker of anti-PD-1 efficacy</a:t>
            </a:r>
          </a:p>
          <a:p>
            <a:endParaRPr lang="en-US" sz="1600" dirty="0"/>
          </a:p>
        </p:txBody>
      </p:sp>
      <p:pic>
        <p:nvPicPr>
          <p:cNvPr id="6" name="Image 3" descr="ligneCRCNA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800" y="55563"/>
            <a:ext cx="10136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Conclusion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48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e 2"/>
          <p:cNvGrpSpPr>
            <a:grpSpLocks/>
          </p:cNvGrpSpPr>
          <p:nvPr/>
        </p:nvGrpSpPr>
        <p:grpSpPr bwMode="auto">
          <a:xfrm>
            <a:off x="3633788" y="1709602"/>
            <a:ext cx="1808560" cy="3907972"/>
            <a:chOff x="6353955" y="1623616"/>
            <a:chExt cx="1268499" cy="690726"/>
          </a:xfrm>
        </p:grpSpPr>
        <p:sp>
          <p:nvSpPr>
            <p:cNvPr id="18" name="Rectangle à coins arrondis 28"/>
            <p:cNvSpPr/>
            <p:nvPr/>
          </p:nvSpPr>
          <p:spPr>
            <a:xfrm>
              <a:off x="6382348" y="1623616"/>
              <a:ext cx="1240106" cy="6907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fr-FR" sz="1350" dirty="0">
                <a:solidFill>
                  <a:prstClr val="white"/>
                </a:solidFill>
              </a:endParaRPr>
            </a:p>
          </p:txBody>
        </p:sp>
        <p:sp>
          <p:nvSpPr>
            <p:cNvPr id="5132" name="ZoneTexte 29"/>
            <p:cNvSpPr txBox="1">
              <a:spLocks noChangeArrowheads="1"/>
            </p:cNvSpPr>
            <p:nvPr/>
          </p:nvSpPr>
          <p:spPr bwMode="auto">
            <a:xfrm>
              <a:off x="6353955" y="1750733"/>
              <a:ext cx="1229900" cy="444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1pPr>
              <a:lvl2pPr marL="742950" indent="-28575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2pPr>
              <a:lvl3pPr marL="1143000" indent="-22860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3pPr>
              <a:lvl4pPr marL="1600200" indent="-22860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4pPr>
              <a:lvl5pPr marL="2057400" indent="-22860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altLang="fr-FR" sz="1125" dirty="0">
                  <a:solidFill>
                    <a:srgbClr val="FF0000"/>
                  </a:solidFill>
                  <a:latin typeface="Calibri" charset="0"/>
                </a:rPr>
                <a:t>Nathalie </a:t>
              </a:r>
              <a:r>
                <a:rPr lang="fr-FR" altLang="fr-FR" sz="1125" dirty="0" err="1">
                  <a:solidFill>
                    <a:srgbClr val="FF0000"/>
                  </a:solidFill>
                  <a:latin typeface="Calibri" charset="0"/>
                </a:rPr>
                <a:t>Labarrière</a:t>
              </a:r>
              <a:endParaRPr lang="fr-FR" altLang="fr-FR" sz="1125" dirty="0">
                <a:solidFill>
                  <a:srgbClr val="FF0000"/>
                </a:solidFill>
                <a:latin typeface="Calibri" charset="0"/>
              </a:endParaRPr>
            </a:p>
            <a:p>
              <a:pPr algn="ctr" eaLnBrk="1" hangingPunct="1"/>
              <a:r>
                <a:rPr lang="fr-FR" altLang="fr-FR" sz="1125" dirty="0">
                  <a:solidFill>
                    <a:srgbClr val="FF0000"/>
                  </a:solidFill>
                  <a:latin typeface="Calibri" charset="0"/>
                </a:rPr>
                <a:t>Sylvain Simon</a:t>
              </a:r>
            </a:p>
            <a:p>
              <a:pPr algn="ctr" eaLnBrk="1" hangingPunct="1"/>
              <a:r>
                <a:rPr lang="fr-FR" altLang="fr-FR" sz="1125" b="0" dirty="0" err="1">
                  <a:latin typeface="Calibri" charset="0"/>
                </a:rPr>
                <a:t>Houssem</a:t>
              </a:r>
              <a:r>
                <a:rPr lang="fr-FR" altLang="fr-FR" sz="1125" b="0" dirty="0">
                  <a:latin typeface="Calibri" charset="0"/>
                </a:rPr>
                <a:t> </a:t>
              </a:r>
              <a:r>
                <a:rPr lang="fr-FR" altLang="fr-FR" sz="1125" b="0" dirty="0" err="1">
                  <a:latin typeface="Calibri" charset="0"/>
                </a:rPr>
                <a:t>Benlalam</a:t>
              </a:r>
              <a:endParaRPr lang="fr-FR" altLang="fr-FR" sz="1125" b="0" dirty="0">
                <a:latin typeface="Calibri" charset="0"/>
              </a:endParaRPr>
            </a:p>
            <a:p>
              <a:pPr algn="ctr" eaLnBrk="1" hangingPunct="1"/>
              <a:r>
                <a:rPr lang="fr-FR" altLang="fr-FR" sz="1125" b="0" dirty="0">
                  <a:latin typeface="Calibri" charset="0"/>
                </a:rPr>
                <a:t>Céline Bossard</a:t>
              </a:r>
            </a:p>
            <a:p>
              <a:pPr algn="ctr" eaLnBrk="1" hangingPunct="1"/>
              <a:r>
                <a:rPr lang="fr-FR" altLang="fr-FR" sz="1125" b="0" dirty="0">
                  <a:solidFill>
                    <a:srgbClr val="000000"/>
                  </a:solidFill>
                  <a:latin typeface="Calibri" charset="0"/>
                </a:rPr>
                <a:t>Anne Jarry</a:t>
              </a:r>
            </a:p>
            <a:p>
              <a:pPr algn="ctr" eaLnBrk="1" hangingPunct="1"/>
              <a:r>
                <a:rPr lang="fr-FR" altLang="fr-FR" sz="1125" b="0" dirty="0">
                  <a:solidFill>
                    <a:srgbClr val="000000"/>
                  </a:solidFill>
                  <a:latin typeface="Calibri" charset="0"/>
                </a:rPr>
                <a:t>Catherine </a:t>
              </a:r>
              <a:r>
                <a:rPr lang="fr-FR" altLang="fr-FR" sz="1125" b="0" dirty="0" err="1">
                  <a:solidFill>
                    <a:srgbClr val="000000"/>
                  </a:solidFill>
                  <a:latin typeface="Calibri" charset="0"/>
                </a:rPr>
                <a:t>Rabu</a:t>
              </a:r>
              <a:endParaRPr lang="fr-FR" altLang="fr-FR" sz="1125" b="0" dirty="0">
                <a:solidFill>
                  <a:srgbClr val="000000"/>
                </a:solidFill>
                <a:latin typeface="Calibri" charset="0"/>
              </a:endParaRPr>
            </a:p>
            <a:p>
              <a:pPr algn="ctr" eaLnBrk="1" hangingPunct="1"/>
              <a:r>
                <a:rPr lang="fr-FR" altLang="fr-FR" sz="1125" b="0" dirty="0">
                  <a:solidFill>
                    <a:srgbClr val="000000"/>
                  </a:solidFill>
                  <a:latin typeface="Calibri" charset="0"/>
                </a:rPr>
                <a:t>Cécile </a:t>
              </a:r>
              <a:r>
                <a:rPr lang="fr-FR" altLang="fr-FR" sz="1125" b="0" dirty="0" err="1">
                  <a:solidFill>
                    <a:srgbClr val="000000"/>
                  </a:solidFill>
                  <a:latin typeface="Calibri" charset="0"/>
                </a:rPr>
                <a:t>Deleine</a:t>
              </a:r>
              <a:endParaRPr lang="fr-FR" altLang="fr-FR" sz="1125" b="0" dirty="0">
                <a:solidFill>
                  <a:srgbClr val="000000"/>
                </a:solidFill>
                <a:latin typeface="Calibri" charset="0"/>
              </a:endParaRPr>
            </a:p>
            <a:p>
              <a:pPr algn="ctr" eaLnBrk="1" hangingPunct="1"/>
              <a:r>
                <a:rPr lang="fr-FR" altLang="fr-FR" sz="1125" b="0" dirty="0">
                  <a:solidFill>
                    <a:srgbClr val="FF0000"/>
                  </a:solidFill>
                  <a:latin typeface="Calibri" charset="0"/>
                </a:rPr>
                <a:t>Virginie </a:t>
              </a:r>
              <a:r>
                <a:rPr lang="fr-FR" altLang="fr-FR" sz="1125" b="0" dirty="0" err="1">
                  <a:solidFill>
                    <a:srgbClr val="FF0000"/>
                  </a:solidFill>
                  <a:latin typeface="Calibri" charset="0"/>
                </a:rPr>
                <a:t>Vignard</a:t>
              </a:r>
              <a:endParaRPr lang="fr-FR" altLang="fr-FR" sz="1125" b="0" dirty="0">
                <a:solidFill>
                  <a:srgbClr val="FF0000"/>
                </a:solidFill>
                <a:latin typeface="Calibri" charset="0"/>
              </a:endParaRPr>
            </a:p>
            <a:p>
              <a:pPr algn="ctr" eaLnBrk="1" hangingPunct="1"/>
              <a:r>
                <a:rPr lang="fr-FR" altLang="fr-FR" sz="1125" b="0" dirty="0">
                  <a:solidFill>
                    <a:srgbClr val="000000"/>
                  </a:solidFill>
                  <a:latin typeface="Calibri" charset="0"/>
                </a:rPr>
                <a:t>Agnès </a:t>
              </a:r>
              <a:r>
                <a:rPr lang="fr-FR" altLang="fr-FR" sz="1125" b="0" dirty="0" err="1">
                  <a:solidFill>
                    <a:srgbClr val="000000"/>
                  </a:solidFill>
                  <a:latin typeface="Calibri" charset="0"/>
                </a:rPr>
                <a:t>Fortun</a:t>
              </a:r>
              <a:endParaRPr lang="fr-FR" altLang="fr-FR" sz="1125" b="0" dirty="0">
                <a:solidFill>
                  <a:srgbClr val="000000"/>
                </a:solidFill>
                <a:latin typeface="Calibri" charset="0"/>
              </a:endParaRPr>
            </a:p>
            <a:p>
              <a:pPr algn="ctr" eaLnBrk="1" hangingPunct="1"/>
              <a:r>
                <a:rPr lang="fr-FR" altLang="fr-FR" sz="1125" b="0" dirty="0">
                  <a:latin typeface="Calibri" charset="0"/>
                </a:rPr>
                <a:t>Romain Oger</a:t>
              </a:r>
            </a:p>
            <a:p>
              <a:pPr algn="ctr" eaLnBrk="1" hangingPunct="1"/>
              <a:r>
                <a:rPr lang="fr-FR" altLang="fr-FR" sz="1125" b="0" dirty="0">
                  <a:solidFill>
                    <a:srgbClr val="000000"/>
                  </a:solidFill>
                  <a:latin typeface="Calibri" charset="0"/>
                </a:rPr>
                <a:t>Nicolas </a:t>
              </a:r>
              <a:r>
                <a:rPr lang="fr-FR" altLang="fr-FR" sz="1125" b="0" dirty="0" err="1">
                  <a:solidFill>
                    <a:srgbClr val="000000"/>
                  </a:solidFill>
                  <a:latin typeface="Calibri" charset="0"/>
                </a:rPr>
                <a:t>Jouand</a:t>
              </a:r>
              <a:endParaRPr lang="fr-FR" altLang="fr-FR" sz="1125" b="0" dirty="0">
                <a:solidFill>
                  <a:srgbClr val="000000"/>
                </a:solidFill>
                <a:latin typeface="Calibri" charset="0"/>
              </a:endParaRPr>
            </a:p>
            <a:p>
              <a:pPr algn="ctr" eaLnBrk="1" hangingPunct="1"/>
              <a:r>
                <a:rPr lang="fr-FR" altLang="fr-FR" sz="1125" b="0" dirty="0">
                  <a:solidFill>
                    <a:srgbClr val="000000"/>
                  </a:solidFill>
                  <a:latin typeface="Calibri" charset="0"/>
                </a:rPr>
                <a:t>Linda </a:t>
              </a:r>
              <a:r>
                <a:rPr lang="fr-FR" altLang="fr-FR" sz="1125" b="0" dirty="0" err="1">
                  <a:solidFill>
                    <a:srgbClr val="000000"/>
                  </a:solidFill>
                  <a:latin typeface="Calibri" charset="0"/>
                </a:rPr>
                <a:t>Bilonda</a:t>
              </a:r>
              <a:r>
                <a:rPr lang="fr-FR" altLang="fr-FR" sz="1125" b="0" dirty="0">
                  <a:solidFill>
                    <a:srgbClr val="000000"/>
                  </a:solidFill>
                  <a:latin typeface="Calibri" charset="0"/>
                </a:rPr>
                <a:t> </a:t>
              </a:r>
              <a:r>
                <a:rPr lang="fr-FR" altLang="fr-FR" sz="1125" b="0" dirty="0" err="1">
                  <a:solidFill>
                    <a:srgbClr val="000000"/>
                  </a:solidFill>
                  <a:latin typeface="Calibri" charset="0"/>
                </a:rPr>
                <a:t>Mutala</a:t>
              </a:r>
              <a:endParaRPr lang="fr-FR" altLang="fr-FR" sz="1125" b="0" dirty="0">
                <a:solidFill>
                  <a:srgbClr val="000000"/>
                </a:solidFill>
                <a:latin typeface="Calibri" charset="0"/>
              </a:endParaRPr>
            </a:p>
            <a:p>
              <a:pPr algn="ctr" eaLnBrk="1" hangingPunct="1"/>
              <a:r>
                <a:rPr lang="fr-FR" altLang="fr-FR" sz="1125" b="0" dirty="0">
                  <a:solidFill>
                    <a:srgbClr val="000000"/>
                  </a:solidFill>
                  <a:latin typeface="Calibri" charset="0"/>
                </a:rPr>
                <a:t>Emilie Dupré</a:t>
              </a:r>
            </a:p>
            <a:p>
              <a:pPr algn="ctr" eaLnBrk="1" hangingPunct="1"/>
              <a:r>
                <a:rPr lang="fr-FR" altLang="fr-FR" sz="1125" b="0" dirty="0">
                  <a:solidFill>
                    <a:srgbClr val="000000"/>
                  </a:solidFill>
                  <a:latin typeface="Calibri" charset="0"/>
                </a:rPr>
                <a:t>Lucine Marotte</a:t>
              </a:r>
            </a:p>
          </p:txBody>
        </p:sp>
      </p:grp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9019" y="1695313"/>
            <a:ext cx="1827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742950" indent="-28575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2pPr>
            <a:lvl3pPr marL="1143000" indent="-22860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600200" indent="-22860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4pPr>
            <a:lvl5pPr marL="2057400" indent="-22860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fr-FR" sz="1200" i="1" dirty="0">
                <a:solidFill>
                  <a:srgbClr val="000000"/>
                </a:solidFill>
                <a:latin typeface="Calibri" charset="0"/>
              </a:rPr>
              <a:t>Team 3 « Anti-</a:t>
            </a:r>
            <a:r>
              <a:rPr lang="fr-FR" altLang="fr-FR" sz="1200" i="1" dirty="0" err="1">
                <a:solidFill>
                  <a:srgbClr val="000000"/>
                </a:solidFill>
                <a:latin typeface="Calibri" charset="0"/>
              </a:rPr>
              <a:t>tumor</a:t>
            </a:r>
            <a:r>
              <a:rPr lang="fr-FR" altLang="fr-FR" sz="1200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FR" altLang="fr-FR" sz="1200" i="1" dirty="0" err="1">
                <a:solidFill>
                  <a:srgbClr val="000000"/>
                </a:solidFill>
                <a:latin typeface="Calibri" charset="0"/>
              </a:rPr>
              <a:t>immunosurveillance</a:t>
            </a:r>
            <a:r>
              <a:rPr lang="fr-FR" altLang="fr-FR" sz="1200" i="1" dirty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fr-FR" altLang="fr-FR" sz="1200" i="1" dirty="0" err="1">
                <a:solidFill>
                  <a:srgbClr val="000000"/>
                </a:solidFill>
                <a:latin typeface="Calibri" charset="0"/>
              </a:rPr>
              <a:t>immunotherapy</a:t>
            </a:r>
            <a:r>
              <a:rPr lang="fr-FR" altLang="fr-FR" sz="1200" i="1" dirty="0">
                <a:solidFill>
                  <a:srgbClr val="000000"/>
                </a:solidFill>
                <a:latin typeface="Calibri" charset="0"/>
              </a:rPr>
              <a:t> » (Nantes)</a:t>
            </a:r>
          </a:p>
        </p:txBody>
      </p:sp>
      <p:pic>
        <p:nvPicPr>
          <p:cNvPr id="5124" name="Picture 2" descr="http://www.crcina.org/wp-content/uploads/2016/11/crcina-centre-regional-de-recherche-en-cancrologie-immunologie-nantes-ang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14" y="4929517"/>
            <a:ext cx="1236443" cy="6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e 2"/>
          <p:cNvGrpSpPr>
            <a:grpSpLocks/>
          </p:cNvGrpSpPr>
          <p:nvPr/>
        </p:nvGrpSpPr>
        <p:grpSpPr bwMode="auto">
          <a:xfrm>
            <a:off x="7176801" y="1636543"/>
            <a:ext cx="1771634" cy="1749029"/>
            <a:chOff x="6382348" y="1623616"/>
            <a:chExt cx="1242600" cy="843943"/>
          </a:xfrm>
        </p:grpSpPr>
        <p:sp>
          <p:nvSpPr>
            <p:cNvPr id="25" name="Rectangle à coins arrondis 28"/>
            <p:cNvSpPr/>
            <p:nvPr/>
          </p:nvSpPr>
          <p:spPr>
            <a:xfrm>
              <a:off x="6382348" y="1623616"/>
              <a:ext cx="1240106" cy="8439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fr-FR" sz="1350" dirty="0">
                <a:solidFill>
                  <a:prstClr val="white"/>
                </a:solidFill>
              </a:endParaRPr>
            </a:p>
          </p:txBody>
        </p:sp>
        <p:sp>
          <p:nvSpPr>
            <p:cNvPr id="5130" name="ZoneTexte 29"/>
            <p:cNvSpPr txBox="1">
              <a:spLocks noChangeArrowheads="1"/>
            </p:cNvSpPr>
            <p:nvPr/>
          </p:nvSpPr>
          <p:spPr bwMode="auto">
            <a:xfrm>
              <a:off x="6395048" y="1818133"/>
              <a:ext cx="1229900" cy="37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1pPr>
              <a:lvl2pPr marL="742950" indent="-28575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2pPr>
              <a:lvl3pPr marL="1143000" indent="-22860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3pPr>
              <a:lvl4pPr marL="1600200" indent="-22860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4pPr>
              <a:lvl5pPr marL="2057400" indent="-22860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altLang="fr-FR" sz="1125" dirty="0">
                  <a:solidFill>
                    <a:srgbClr val="FF0000"/>
                  </a:solidFill>
                  <a:latin typeface="Calibri" charset="0"/>
                </a:rPr>
                <a:t>Brigitte </a:t>
              </a:r>
              <a:r>
                <a:rPr lang="fr-FR" altLang="fr-FR" sz="1125" dirty="0" err="1">
                  <a:solidFill>
                    <a:srgbClr val="FF0000"/>
                  </a:solidFill>
                  <a:latin typeface="Calibri" charset="0"/>
                </a:rPr>
                <a:t>Dreno</a:t>
              </a:r>
              <a:endParaRPr lang="fr-FR" altLang="fr-FR" sz="1125" dirty="0">
                <a:solidFill>
                  <a:srgbClr val="FF0000"/>
                </a:solidFill>
                <a:latin typeface="Calibri" charset="0"/>
              </a:endParaRPr>
            </a:p>
            <a:p>
              <a:pPr algn="ctr" eaLnBrk="1" hangingPunct="1"/>
              <a:r>
                <a:rPr lang="fr-FR" altLang="fr-FR" sz="1125" dirty="0">
                  <a:solidFill>
                    <a:srgbClr val="FF0000"/>
                  </a:solidFill>
                  <a:latin typeface="Calibri" charset="0"/>
                </a:rPr>
                <a:t>Amir </a:t>
              </a:r>
              <a:r>
                <a:rPr lang="fr-FR" altLang="fr-FR" sz="1125" dirty="0" err="1">
                  <a:solidFill>
                    <a:srgbClr val="FF0000"/>
                  </a:solidFill>
                  <a:latin typeface="Calibri" charset="0"/>
                </a:rPr>
                <a:t>Khammari</a:t>
              </a:r>
              <a:endParaRPr lang="fr-FR" altLang="fr-FR" sz="1125" dirty="0">
                <a:solidFill>
                  <a:srgbClr val="FF0000"/>
                </a:solidFill>
                <a:latin typeface="Calibri" charset="0"/>
              </a:endParaRPr>
            </a:p>
            <a:p>
              <a:pPr algn="ctr" eaLnBrk="1" hangingPunct="1"/>
              <a:r>
                <a:rPr lang="fr-FR" altLang="fr-FR" sz="1125" dirty="0">
                  <a:solidFill>
                    <a:srgbClr val="FF0000"/>
                  </a:solidFill>
                  <a:latin typeface="Calibri" charset="0"/>
                </a:rPr>
                <a:t>Julie </a:t>
              </a:r>
              <a:r>
                <a:rPr lang="fr-FR" altLang="fr-FR" sz="1125" dirty="0" err="1">
                  <a:solidFill>
                    <a:srgbClr val="FF0000"/>
                  </a:solidFill>
                  <a:latin typeface="Calibri" charset="0"/>
                </a:rPr>
                <a:t>Cassecuel</a:t>
              </a:r>
              <a:endParaRPr lang="fr-FR" altLang="fr-FR" sz="1125" dirty="0">
                <a:solidFill>
                  <a:srgbClr val="FF0000"/>
                </a:solidFill>
                <a:latin typeface="Calibri" charset="0"/>
              </a:endParaRPr>
            </a:p>
            <a:p>
              <a:pPr algn="ctr" eaLnBrk="1" hangingPunct="1"/>
              <a:r>
                <a:rPr lang="fr-FR" altLang="fr-FR" sz="1125" dirty="0">
                  <a:solidFill>
                    <a:srgbClr val="FF0000"/>
                  </a:solidFill>
                  <a:latin typeface="Calibri" charset="0"/>
                </a:rPr>
                <a:t>Camille Dabrowski</a:t>
              </a:r>
            </a:p>
          </p:txBody>
        </p:sp>
      </p:grpSp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7184641" y="1614537"/>
            <a:ext cx="17680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742950" indent="-28575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2pPr>
            <a:lvl3pPr marL="1143000" indent="-22860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600200" indent="-22860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4pPr>
            <a:lvl5pPr marL="2057400" indent="-22860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fr-FR" sz="1200" i="1" dirty="0" err="1">
                <a:solidFill>
                  <a:srgbClr val="000000"/>
                </a:solidFill>
                <a:latin typeface="Calibri" charset="0"/>
              </a:rPr>
              <a:t>Onco-dermatology</a:t>
            </a:r>
            <a:r>
              <a:rPr lang="fr-FR" altLang="fr-FR" sz="1200" i="1" dirty="0">
                <a:solidFill>
                  <a:srgbClr val="000000"/>
                </a:solidFill>
                <a:latin typeface="Calibri" charset="0"/>
              </a:rPr>
              <a:t> Unit</a:t>
            </a:r>
          </a:p>
          <a:p>
            <a:pPr algn="ctr" eaLnBrk="1" hangingPunct="1"/>
            <a:r>
              <a:rPr lang="fr-FR" altLang="fr-FR" sz="1200" i="1" dirty="0">
                <a:solidFill>
                  <a:srgbClr val="000000"/>
                </a:solidFill>
                <a:latin typeface="Calibri" charset="0"/>
              </a:rPr>
              <a:t>(Nantes)</a:t>
            </a:r>
          </a:p>
        </p:txBody>
      </p:sp>
      <p:sp>
        <p:nvSpPr>
          <p:cNvPr id="5" name="Double flèche horizontale 4"/>
          <p:cNvSpPr/>
          <p:nvPr/>
        </p:nvSpPr>
        <p:spPr>
          <a:xfrm>
            <a:off x="5502577" y="2175928"/>
            <a:ext cx="1458515" cy="431006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pic>
        <p:nvPicPr>
          <p:cNvPr id="2050" name="Picture 2" descr="entre hospitalier universitaire de Nantes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773" y="2786568"/>
            <a:ext cx="813557" cy="55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2"/>
          <p:cNvGrpSpPr>
            <a:grpSpLocks/>
          </p:cNvGrpSpPr>
          <p:nvPr/>
        </p:nvGrpSpPr>
        <p:grpSpPr bwMode="auto">
          <a:xfrm>
            <a:off x="130597" y="3931852"/>
            <a:ext cx="1782368" cy="1825718"/>
            <a:chOff x="6372326" y="1623616"/>
            <a:chExt cx="1250128" cy="690671"/>
          </a:xfrm>
        </p:grpSpPr>
        <p:sp>
          <p:nvSpPr>
            <p:cNvPr id="21" name="Rectangle à coins arrondis 28"/>
            <p:cNvSpPr/>
            <p:nvPr/>
          </p:nvSpPr>
          <p:spPr>
            <a:xfrm>
              <a:off x="6382348" y="1623616"/>
              <a:ext cx="1240106" cy="6906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fr-FR" sz="1350" dirty="0">
                <a:solidFill>
                  <a:prstClr val="white"/>
                </a:solidFill>
              </a:endParaRPr>
            </a:p>
          </p:txBody>
        </p:sp>
        <p:sp>
          <p:nvSpPr>
            <p:cNvPr id="22" name="ZoneTexte 29"/>
            <p:cNvSpPr txBox="1">
              <a:spLocks noChangeArrowheads="1"/>
            </p:cNvSpPr>
            <p:nvPr/>
          </p:nvSpPr>
          <p:spPr bwMode="auto">
            <a:xfrm>
              <a:off x="6372326" y="1815484"/>
              <a:ext cx="1229900" cy="36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1pPr>
              <a:lvl2pPr marL="742950" indent="-28575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2pPr>
              <a:lvl3pPr marL="1143000" indent="-22860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3pPr>
              <a:lvl4pPr marL="1600200" indent="-22860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4pPr>
              <a:lvl5pPr marL="2057400" indent="-22860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altLang="fr-FR" sz="1125" dirty="0">
                  <a:solidFill>
                    <a:srgbClr val="FF0000"/>
                  </a:solidFill>
                  <a:latin typeface="Calibri" charset="0"/>
                </a:rPr>
                <a:t>Stanley Riddell</a:t>
              </a:r>
            </a:p>
            <a:p>
              <a:pPr algn="ctr" eaLnBrk="1" hangingPunct="1"/>
              <a:r>
                <a:rPr lang="fr-FR" altLang="fr-FR" sz="1125" dirty="0">
                  <a:solidFill>
                    <a:srgbClr val="FF0000"/>
                  </a:solidFill>
                  <a:latin typeface="Calibri" charset="0"/>
                </a:rPr>
                <a:t>Sylvain </a:t>
              </a:r>
              <a:r>
                <a:rPr lang="fr-FR" altLang="fr-FR" sz="1125" dirty="0" err="1">
                  <a:solidFill>
                    <a:srgbClr val="FF0000"/>
                  </a:solidFill>
                  <a:latin typeface="Calibri" charset="0"/>
                </a:rPr>
                <a:t>Simpn</a:t>
              </a:r>
              <a:endParaRPr lang="fr-FR" altLang="fr-FR" sz="1125" dirty="0">
                <a:solidFill>
                  <a:srgbClr val="FF0000"/>
                </a:solidFill>
                <a:latin typeface="Calibri" charset="0"/>
              </a:endParaRPr>
            </a:p>
            <a:p>
              <a:pPr algn="ctr" eaLnBrk="1" hangingPunct="1"/>
              <a:r>
                <a:rPr lang="fr-FR" altLang="fr-FR" sz="1125" dirty="0">
                  <a:solidFill>
                    <a:srgbClr val="FF0000"/>
                  </a:solidFill>
                  <a:latin typeface="Calibri" charset="0"/>
                </a:rPr>
                <a:t>Valentin </a:t>
              </a:r>
              <a:r>
                <a:rPr lang="fr-FR" altLang="fr-FR" sz="1125" dirty="0" err="1">
                  <a:solidFill>
                    <a:srgbClr val="FF0000"/>
                  </a:solidFill>
                  <a:latin typeface="Calibri" charset="0"/>
                </a:rPr>
                <a:t>Voillet</a:t>
              </a:r>
              <a:endParaRPr lang="fr-FR" altLang="fr-FR" sz="1125" dirty="0">
                <a:solidFill>
                  <a:srgbClr val="FF0000"/>
                </a:solidFill>
                <a:latin typeface="Calibri" charset="0"/>
              </a:endParaRPr>
            </a:p>
            <a:p>
              <a:pPr algn="ctr" eaLnBrk="1" hangingPunct="1"/>
              <a:r>
                <a:rPr lang="fr-FR" altLang="fr-FR" sz="1125" dirty="0">
                  <a:solidFill>
                    <a:srgbClr val="FF0000"/>
                  </a:solidFill>
                  <a:latin typeface="Calibri" charset="0"/>
                </a:rPr>
                <a:t>Raphaël </a:t>
              </a:r>
              <a:r>
                <a:rPr lang="fr-FR" altLang="fr-FR" sz="1125" dirty="0" err="1">
                  <a:solidFill>
                    <a:srgbClr val="FF0000"/>
                  </a:solidFill>
                  <a:latin typeface="Calibri" charset="0"/>
                </a:rPr>
                <a:t>Gottardo</a:t>
              </a:r>
              <a:endParaRPr lang="fr-FR" altLang="fr-FR" sz="1125" dirty="0">
                <a:solidFill>
                  <a:srgbClr val="FF0000"/>
                </a:solidFill>
                <a:latin typeface="Calibri" charset="0"/>
              </a:endParaRPr>
            </a:p>
            <a:p>
              <a:pPr algn="ctr" eaLnBrk="1" hangingPunct="1"/>
              <a:endParaRPr lang="fr-FR" altLang="fr-FR" sz="1125" dirty="0">
                <a:solidFill>
                  <a:srgbClr val="FF0000"/>
                </a:solidFill>
                <a:latin typeface="Calibri" charset="0"/>
              </a:endParaRPr>
            </a:p>
          </p:txBody>
        </p:sp>
      </p:grp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30597" y="4015198"/>
            <a:ext cx="17680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742950" indent="-28575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2pPr>
            <a:lvl3pPr marL="1143000" indent="-22860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600200" indent="-22860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4pPr>
            <a:lvl5pPr marL="2057400" indent="-22860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fr-FR" sz="1200" i="1" dirty="0">
                <a:solidFill>
                  <a:srgbClr val="000000"/>
                </a:solidFill>
                <a:latin typeface="Calibri" charset="0"/>
              </a:rPr>
              <a:t>Fred </a:t>
            </a:r>
            <a:r>
              <a:rPr lang="fr-FR" altLang="fr-FR" sz="1200" i="1" dirty="0" err="1">
                <a:solidFill>
                  <a:srgbClr val="000000"/>
                </a:solidFill>
                <a:latin typeface="Calibri" charset="0"/>
              </a:rPr>
              <a:t>Hutch</a:t>
            </a:r>
            <a:r>
              <a:rPr lang="fr-FR" altLang="fr-FR" sz="1200" i="1" dirty="0">
                <a:solidFill>
                  <a:srgbClr val="000000"/>
                </a:solidFill>
                <a:latin typeface="Calibri" charset="0"/>
              </a:rPr>
              <a:t> (Seattle)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5583538" y="1941306"/>
            <a:ext cx="143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 err="1"/>
              <a:t>Patient’s</a:t>
            </a:r>
            <a:r>
              <a:rPr lang="fr-FR" sz="1350" dirty="0"/>
              <a:t> </a:t>
            </a:r>
            <a:r>
              <a:rPr lang="fr-FR" sz="1350" dirty="0" err="1"/>
              <a:t>samples</a:t>
            </a:r>
            <a:r>
              <a:rPr lang="fr-FR" sz="1350" dirty="0"/>
              <a:t> </a:t>
            </a:r>
          </a:p>
          <a:p>
            <a:endParaRPr lang="fr-FR" sz="1350" dirty="0"/>
          </a:p>
          <a:p>
            <a:endParaRPr lang="fr-FR" sz="1350" dirty="0"/>
          </a:p>
          <a:p>
            <a:r>
              <a:rPr lang="fr-FR" sz="1350" dirty="0"/>
              <a:t>and </a:t>
            </a:r>
            <a:r>
              <a:rPr lang="fr-FR" sz="1350" dirty="0" err="1"/>
              <a:t>clinical</a:t>
            </a:r>
            <a:r>
              <a:rPr lang="fr-FR" sz="1350" dirty="0"/>
              <a:t> data</a:t>
            </a:r>
          </a:p>
        </p:txBody>
      </p:sp>
      <p:sp>
        <p:nvSpPr>
          <p:cNvPr id="26" name="ZoneTexte 25"/>
          <p:cNvSpPr txBox="1"/>
          <p:nvPr/>
        </p:nvSpPr>
        <p:spPr>
          <a:xfrm flipH="1">
            <a:off x="2002751" y="3813797"/>
            <a:ext cx="168544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TCR </a:t>
            </a:r>
            <a:r>
              <a:rPr lang="fr-FR" sz="1350" dirty="0" err="1"/>
              <a:t>seq</a:t>
            </a:r>
            <a:r>
              <a:rPr lang="fr-FR" sz="1350" dirty="0"/>
              <a:t> </a:t>
            </a:r>
            <a:r>
              <a:rPr lang="fr-FR" sz="1350" dirty="0" err="1"/>
              <a:t>bioinformatic</a:t>
            </a:r>
            <a:endParaRPr lang="fr-FR" sz="1350" dirty="0"/>
          </a:p>
          <a:p>
            <a:pPr algn="ctr"/>
            <a:endParaRPr lang="fr-FR" sz="1350" dirty="0"/>
          </a:p>
          <a:p>
            <a:pPr algn="ctr"/>
            <a:endParaRPr lang="fr-FR" sz="1350" dirty="0"/>
          </a:p>
          <a:p>
            <a:pPr algn="ctr"/>
            <a:r>
              <a:rPr lang="fr-FR" sz="1350" dirty="0"/>
              <a:t> analyses</a:t>
            </a:r>
          </a:p>
        </p:txBody>
      </p:sp>
      <p:sp>
        <p:nvSpPr>
          <p:cNvPr id="27" name="Double flèche horizontale 26"/>
          <p:cNvSpPr/>
          <p:nvPr/>
        </p:nvSpPr>
        <p:spPr>
          <a:xfrm>
            <a:off x="2085487" y="4315167"/>
            <a:ext cx="1458515" cy="431006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grpSp>
        <p:nvGrpSpPr>
          <p:cNvPr id="28" name="Groupe 2"/>
          <p:cNvGrpSpPr>
            <a:grpSpLocks/>
          </p:cNvGrpSpPr>
          <p:nvPr/>
        </p:nvGrpSpPr>
        <p:grpSpPr bwMode="auto">
          <a:xfrm>
            <a:off x="139516" y="1709601"/>
            <a:ext cx="1782368" cy="1389342"/>
            <a:chOff x="6372326" y="1623616"/>
            <a:chExt cx="1250128" cy="690671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6382348" y="1623616"/>
              <a:ext cx="1240106" cy="6906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fr-FR" sz="1350" dirty="0">
                <a:solidFill>
                  <a:prstClr val="white"/>
                </a:solidFill>
              </a:endParaRPr>
            </a:p>
          </p:txBody>
        </p:sp>
        <p:sp>
          <p:nvSpPr>
            <p:cNvPr id="30" name="ZoneTexte 29"/>
            <p:cNvSpPr txBox="1">
              <a:spLocks noChangeArrowheads="1"/>
            </p:cNvSpPr>
            <p:nvPr/>
          </p:nvSpPr>
          <p:spPr bwMode="auto">
            <a:xfrm>
              <a:off x="6372326" y="1815484"/>
              <a:ext cx="1229900" cy="21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1pPr>
              <a:lvl2pPr marL="742950" indent="-28575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2pPr>
              <a:lvl3pPr marL="1143000" indent="-22860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3pPr>
              <a:lvl4pPr marL="1600200" indent="-22860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4pPr>
              <a:lvl5pPr marL="2057400" indent="-22860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altLang="fr-FR" sz="1125" dirty="0">
                  <a:solidFill>
                    <a:srgbClr val="FF0000"/>
                  </a:solidFill>
                  <a:latin typeface="Calibri" charset="0"/>
                </a:rPr>
                <a:t>Sam </a:t>
              </a:r>
              <a:r>
                <a:rPr lang="fr-FR" altLang="fr-FR" sz="1125" dirty="0" err="1">
                  <a:solidFill>
                    <a:srgbClr val="FF0000"/>
                  </a:solidFill>
                  <a:latin typeface="Calibri" charset="0"/>
                </a:rPr>
                <a:t>Rulli</a:t>
              </a:r>
              <a:endParaRPr lang="fr-FR" altLang="fr-FR" sz="1125" dirty="0">
                <a:solidFill>
                  <a:srgbClr val="FF0000"/>
                </a:solidFill>
                <a:latin typeface="Calibri" charset="0"/>
              </a:endParaRPr>
            </a:p>
            <a:p>
              <a:pPr algn="ctr" eaLnBrk="1" hangingPunct="1"/>
              <a:r>
                <a:rPr lang="fr-FR" altLang="fr-FR" sz="1125" dirty="0" err="1">
                  <a:solidFill>
                    <a:srgbClr val="FF0000"/>
                  </a:solidFill>
                  <a:latin typeface="Calibri" charset="0"/>
                </a:rPr>
                <a:t>Zhong</a:t>
              </a:r>
              <a:r>
                <a:rPr lang="fr-FR" altLang="fr-FR" sz="1125" dirty="0">
                  <a:solidFill>
                    <a:srgbClr val="FF0000"/>
                  </a:solidFill>
                  <a:latin typeface="Calibri" charset="0"/>
                </a:rPr>
                <a:t> Wu</a:t>
              </a:r>
            </a:p>
          </p:txBody>
        </p:sp>
      </p:grp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39516" y="1792946"/>
            <a:ext cx="17680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742950" indent="-28575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2pPr>
            <a:lvl3pPr marL="1143000" indent="-22860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600200" indent="-22860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4pPr>
            <a:lvl5pPr marL="2057400" indent="-22860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fr-FR" sz="1200" i="1" dirty="0" err="1">
                <a:solidFill>
                  <a:srgbClr val="000000"/>
                </a:solidFill>
                <a:latin typeface="Calibri" charset="0"/>
              </a:rPr>
              <a:t>Qiagen</a:t>
            </a:r>
            <a:r>
              <a:rPr lang="fr-FR" altLang="fr-FR" sz="1200" i="1" dirty="0">
                <a:solidFill>
                  <a:srgbClr val="000000"/>
                </a:solidFill>
                <a:latin typeface="Calibri" charset="0"/>
              </a:rPr>
              <a:t> (Washington)</a:t>
            </a:r>
          </a:p>
        </p:txBody>
      </p:sp>
      <p:sp>
        <p:nvSpPr>
          <p:cNvPr id="32" name="ZoneTexte 31"/>
          <p:cNvSpPr txBox="1"/>
          <p:nvPr/>
        </p:nvSpPr>
        <p:spPr>
          <a:xfrm flipH="1">
            <a:off x="2170232" y="1950122"/>
            <a:ext cx="13381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TCR </a:t>
            </a:r>
            <a:r>
              <a:rPr lang="fr-FR" sz="1350" dirty="0" err="1"/>
              <a:t>sequencing</a:t>
            </a:r>
            <a:endParaRPr lang="fr-FR" sz="1350" dirty="0"/>
          </a:p>
        </p:txBody>
      </p:sp>
      <p:sp>
        <p:nvSpPr>
          <p:cNvPr id="33" name="Double flèche horizontale 32"/>
          <p:cNvSpPr/>
          <p:nvPr/>
        </p:nvSpPr>
        <p:spPr>
          <a:xfrm>
            <a:off x="2053491" y="2241681"/>
            <a:ext cx="1458515" cy="431006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5" y="5204862"/>
            <a:ext cx="1666100" cy="503580"/>
          </a:xfrm>
          <a:prstGeom prst="rect">
            <a:avLst/>
          </a:prstGeom>
        </p:spPr>
      </p:pic>
      <p:pic>
        <p:nvPicPr>
          <p:cNvPr id="35" name="Image 4" descr="Capture d’écran 2017-12-07 à 12.36.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6" y="2552387"/>
            <a:ext cx="610644" cy="504338"/>
          </a:xfrm>
          <a:prstGeom prst="rect">
            <a:avLst/>
          </a:prstGeom>
        </p:spPr>
      </p:pic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181100" y="898923"/>
            <a:ext cx="6492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 err="1">
                <a:solidFill>
                  <a:srgbClr val="005000"/>
                </a:solidFill>
                <a:latin typeface="Calibri" charset="0"/>
              </a:rPr>
              <a:t>Collaborators</a:t>
            </a:r>
            <a:endParaRPr lang="fr-FR" dirty="0">
              <a:solidFill>
                <a:srgbClr val="005000"/>
              </a:solidFill>
              <a:latin typeface="Calibri" charset="0"/>
            </a:endParaRPr>
          </a:p>
        </p:txBody>
      </p:sp>
      <p:sp>
        <p:nvSpPr>
          <p:cNvPr id="37" name="Double flèche horizontale 36"/>
          <p:cNvSpPr/>
          <p:nvPr/>
        </p:nvSpPr>
        <p:spPr>
          <a:xfrm>
            <a:off x="5497381" y="4281992"/>
            <a:ext cx="1458515" cy="431006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38" name="ZoneTexte 37"/>
          <p:cNvSpPr txBox="1"/>
          <p:nvPr/>
        </p:nvSpPr>
        <p:spPr>
          <a:xfrm flipH="1">
            <a:off x="5387315" y="4047370"/>
            <a:ext cx="1915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 err="1"/>
              <a:t>Muliparametric</a:t>
            </a:r>
            <a:r>
              <a:rPr lang="fr-FR" sz="1350" dirty="0"/>
              <a:t> </a:t>
            </a:r>
          </a:p>
          <a:p>
            <a:pPr algn="ctr"/>
            <a:endParaRPr lang="fr-FR" sz="1350" dirty="0"/>
          </a:p>
          <a:p>
            <a:pPr algn="ctr"/>
            <a:endParaRPr lang="fr-FR" sz="1350" dirty="0"/>
          </a:p>
          <a:p>
            <a:pPr algn="ctr"/>
            <a:r>
              <a:rPr lang="fr-FR" sz="1350" dirty="0"/>
              <a:t>analyses and </a:t>
            </a:r>
            <a:r>
              <a:rPr lang="fr-FR" sz="1350" dirty="0" err="1"/>
              <a:t>cell</a:t>
            </a:r>
            <a:r>
              <a:rPr lang="fr-FR" sz="1350" dirty="0"/>
              <a:t> </a:t>
            </a:r>
            <a:r>
              <a:rPr lang="fr-FR" sz="1350" dirty="0" err="1"/>
              <a:t>sorting</a:t>
            </a:r>
            <a:endParaRPr lang="fr-FR" sz="1350" dirty="0"/>
          </a:p>
        </p:txBody>
      </p:sp>
      <p:grpSp>
        <p:nvGrpSpPr>
          <p:cNvPr id="39" name="Groupe 2"/>
          <p:cNvGrpSpPr>
            <a:grpSpLocks/>
          </p:cNvGrpSpPr>
          <p:nvPr/>
        </p:nvGrpSpPr>
        <p:grpSpPr bwMode="auto">
          <a:xfrm>
            <a:off x="7215305" y="3698755"/>
            <a:ext cx="1768079" cy="1749029"/>
            <a:chOff x="6382348" y="1623616"/>
            <a:chExt cx="1240106" cy="843943"/>
          </a:xfrm>
        </p:grpSpPr>
        <p:sp>
          <p:nvSpPr>
            <p:cNvPr id="40" name="Rectangle à coins arrondis 28"/>
            <p:cNvSpPr/>
            <p:nvPr/>
          </p:nvSpPr>
          <p:spPr>
            <a:xfrm>
              <a:off x="6382348" y="1623616"/>
              <a:ext cx="1240106" cy="8439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fr-FR" sz="1350" dirty="0">
                <a:solidFill>
                  <a:prstClr val="white"/>
                </a:solidFill>
              </a:endParaRPr>
            </a:p>
          </p:txBody>
        </p:sp>
        <p:sp>
          <p:nvSpPr>
            <p:cNvPr id="41" name="ZoneTexte 29"/>
            <p:cNvSpPr txBox="1">
              <a:spLocks noChangeArrowheads="1"/>
            </p:cNvSpPr>
            <p:nvPr/>
          </p:nvSpPr>
          <p:spPr bwMode="auto">
            <a:xfrm>
              <a:off x="6392554" y="1903995"/>
              <a:ext cx="1229900" cy="295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1pPr>
              <a:lvl2pPr marL="742950" indent="-28575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2pPr>
              <a:lvl3pPr marL="1143000" indent="-22860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3pPr>
              <a:lvl4pPr marL="1600200" indent="-22860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4pPr>
              <a:lvl5pPr marL="2057400" indent="-228600" defTabSz="457200"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Georgia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altLang="fr-FR" sz="1125" dirty="0">
                  <a:solidFill>
                    <a:srgbClr val="FF0000"/>
                  </a:solidFill>
                  <a:latin typeface="Calibri" charset="0"/>
                </a:rPr>
                <a:t>Nicolas </a:t>
              </a:r>
              <a:r>
                <a:rPr lang="fr-FR" altLang="fr-FR" sz="1125" dirty="0" err="1">
                  <a:solidFill>
                    <a:srgbClr val="FF0000"/>
                  </a:solidFill>
                  <a:latin typeface="Calibri" charset="0"/>
                </a:rPr>
                <a:t>Jouand</a:t>
              </a:r>
              <a:endParaRPr lang="fr-FR" altLang="fr-FR" sz="1125" dirty="0">
                <a:solidFill>
                  <a:srgbClr val="FF0000"/>
                </a:solidFill>
                <a:latin typeface="Calibri" charset="0"/>
              </a:endParaRPr>
            </a:p>
            <a:p>
              <a:pPr algn="ctr" eaLnBrk="1" hangingPunct="1"/>
              <a:r>
                <a:rPr lang="fr-FR" altLang="fr-FR" sz="1125" dirty="0">
                  <a:solidFill>
                    <a:srgbClr val="FF0000"/>
                  </a:solidFill>
                  <a:latin typeface="Calibri" charset="0"/>
                </a:rPr>
                <a:t>Nadège </a:t>
              </a:r>
              <a:r>
                <a:rPr lang="fr-FR" altLang="fr-FR" sz="1125" dirty="0" err="1">
                  <a:solidFill>
                    <a:srgbClr val="FF0000"/>
                  </a:solidFill>
                  <a:latin typeface="Calibri" charset="0"/>
                </a:rPr>
                <a:t>Marec</a:t>
              </a:r>
              <a:endParaRPr lang="fr-FR" altLang="fr-FR" sz="1125" dirty="0">
                <a:solidFill>
                  <a:srgbClr val="FF0000"/>
                </a:solidFill>
                <a:latin typeface="Calibri" charset="0"/>
              </a:endParaRPr>
            </a:p>
            <a:p>
              <a:pPr algn="ctr" eaLnBrk="1" hangingPunct="1"/>
              <a:r>
                <a:rPr lang="fr-FR" altLang="fr-FR" sz="1125" b="0" dirty="0">
                  <a:latin typeface="Calibri" charset="0"/>
                </a:rPr>
                <a:t>Juliette </a:t>
              </a:r>
              <a:r>
                <a:rPr lang="fr-FR" altLang="fr-FR" sz="1125" b="0" dirty="0" err="1">
                  <a:latin typeface="Calibri" charset="0"/>
                </a:rPr>
                <a:t>Desfrançois</a:t>
              </a:r>
              <a:endParaRPr lang="fr-FR" altLang="fr-FR" sz="1125" b="0" dirty="0">
                <a:latin typeface="Calibri" charset="0"/>
              </a:endParaRPr>
            </a:p>
          </p:txBody>
        </p:sp>
      </p:grp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7184641" y="3698755"/>
            <a:ext cx="17680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1pPr>
            <a:lvl2pPr marL="742950" indent="-28575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2pPr>
            <a:lvl3pPr marL="1143000" indent="-22860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3pPr>
            <a:lvl4pPr marL="1600200" indent="-22860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4pPr>
            <a:lvl5pPr marL="2057400" indent="-228600" defTabSz="457200"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eorgia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altLang="fr-FR" sz="1200" i="1" dirty="0" err="1">
                <a:solidFill>
                  <a:srgbClr val="000000"/>
                </a:solidFill>
                <a:latin typeface="Calibri" charset="0"/>
              </a:rPr>
              <a:t>Cytometry</a:t>
            </a:r>
            <a:r>
              <a:rPr lang="fr-FR" altLang="fr-FR" sz="1200" i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FR" altLang="fr-FR" sz="1200" i="1" dirty="0" err="1">
                <a:solidFill>
                  <a:srgbClr val="000000"/>
                </a:solidFill>
                <a:latin typeface="Calibri" charset="0"/>
              </a:rPr>
              <a:t>facility</a:t>
            </a:r>
            <a:r>
              <a:rPr lang="fr-FR" altLang="fr-FR" sz="1200" i="1" dirty="0">
                <a:solidFill>
                  <a:srgbClr val="000000"/>
                </a:solidFill>
                <a:latin typeface="Calibri" charset="0"/>
              </a:rPr>
              <a:t> CYTOCELL (SFR Santé)</a:t>
            </a:r>
          </a:p>
          <a:p>
            <a:pPr algn="ctr" eaLnBrk="1" hangingPunct="1"/>
            <a:r>
              <a:rPr lang="fr-FR" altLang="fr-FR" sz="1200" i="1" dirty="0">
                <a:solidFill>
                  <a:srgbClr val="000000"/>
                </a:solidFill>
                <a:latin typeface="Calibri" charset="0"/>
              </a:rPr>
              <a:t>(Nantes)</a:t>
            </a: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773" y="4880718"/>
            <a:ext cx="924820" cy="579877"/>
          </a:xfrm>
          <a:prstGeom prst="rect">
            <a:avLst/>
          </a:prstGeom>
        </p:spPr>
      </p:pic>
      <p:pic>
        <p:nvPicPr>
          <p:cNvPr id="43" name="Image 11"/>
          <p:cNvPicPr>
            <a:picLocks noChangeAspect="1"/>
          </p:cNvPicPr>
          <p:nvPr/>
        </p:nvPicPr>
        <p:blipFill>
          <a:blip r:embed="rId8"/>
          <a:srcRect l="25000" r="24374" b="27858"/>
          <a:stretch>
            <a:fillRect/>
          </a:stretch>
        </p:blipFill>
        <p:spPr bwMode="auto">
          <a:xfrm>
            <a:off x="8153400" y="44449"/>
            <a:ext cx="9906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922" y="0"/>
            <a:ext cx="2165831" cy="1039599"/>
          </a:xfrm>
          <a:prstGeom prst="rect">
            <a:avLst/>
          </a:prstGeom>
        </p:spPr>
      </p:pic>
      <p:pic>
        <p:nvPicPr>
          <p:cNvPr id="46" name="Picture 6" descr="Label IA_100mm"/>
          <p:cNvPicPr>
            <a:picLocks noChangeAspect="1" noChangeArrowheads="1"/>
          </p:cNvPicPr>
          <p:nvPr/>
        </p:nvPicPr>
        <p:blipFill>
          <a:blip r:embed="rId10"/>
          <a:srcRect l="14095" t="14877" r="14095" b="15324"/>
          <a:stretch>
            <a:fillRect/>
          </a:stretch>
        </p:blipFill>
        <p:spPr bwMode="auto">
          <a:xfrm>
            <a:off x="7543463" y="178418"/>
            <a:ext cx="581775" cy="56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 descr="ogo-Back to homep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55" y="44449"/>
            <a:ext cx="120039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8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age 3" descr="ligneCRCNA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50800" y="55563"/>
            <a:ext cx="10136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Introduction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  <p:sp>
        <p:nvSpPr>
          <p:cNvPr id="113" name="ZoneTexte 825"/>
          <p:cNvSpPr txBox="1"/>
          <p:nvPr/>
        </p:nvSpPr>
        <p:spPr>
          <a:xfrm>
            <a:off x="553798" y="773490"/>
            <a:ext cx="5992859" cy="386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buClr>
                <a:schemeClr val="accent1"/>
              </a:buClr>
              <a:buSzPct val="100000"/>
            </a:pPr>
            <a:r>
              <a:rPr lang="en-US" sz="1600" dirty="0">
                <a:latin typeface="Calibri" pitchFamily="34" charset="0"/>
              </a:rPr>
              <a:t>A large fraction of patients did not respond to anti-PD-1 monotherapy</a:t>
            </a:r>
            <a:endParaRPr lang="en-US" sz="1600" b="1" i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114" name="Ellipse 681"/>
          <p:cNvSpPr>
            <a:spLocks noChangeAspect="1"/>
          </p:cNvSpPr>
          <p:nvPr/>
        </p:nvSpPr>
        <p:spPr>
          <a:xfrm>
            <a:off x="369363" y="972141"/>
            <a:ext cx="108000" cy="108000"/>
          </a:xfrm>
          <a:prstGeom prst="ellipse">
            <a:avLst/>
          </a:prstGeom>
          <a:solidFill>
            <a:srgbClr val="60C00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115" name="Image 114"/>
          <p:cNvPicPr>
            <a:picLocks noChangeAspect="1"/>
          </p:cNvPicPr>
          <p:nvPr/>
        </p:nvPicPr>
        <p:blipFill rotWithShape="1">
          <a:blip r:embed="rId3"/>
          <a:srcRect l="2532" t="2933" r="3006" b="68991"/>
          <a:stretch/>
        </p:blipFill>
        <p:spPr>
          <a:xfrm>
            <a:off x="2345709" y="1624792"/>
            <a:ext cx="4226912" cy="2801550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4253023" y="1524192"/>
            <a:ext cx="2240636" cy="69286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rme libre 1"/>
          <p:cNvSpPr/>
          <p:nvPr/>
        </p:nvSpPr>
        <p:spPr>
          <a:xfrm>
            <a:off x="3080084" y="1639970"/>
            <a:ext cx="3360092" cy="1734968"/>
          </a:xfrm>
          <a:custGeom>
            <a:avLst/>
            <a:gdLst>
              <a:gd name="connsiteX0" fmla="*/ 25001 w 3360092"/>
              <a:gd name="connsiteY0" fmla="*/ 69999 h 1734968"/>
              <a:gd name="connsiteX1" fmla="*/ 65002 w 3360092"/>
              <a:gd name="connsiteY1" fmla="*/ 104998 h 1734968"/>
              <a:gd name="connsiteX2" fmla="*/ 65002 w 3360092"/>
              <a:gd name="connsiteY2" fmla="*/ 104998 h 1734968"/>
              <a:gd name="connsiteX3" fmla="*/ 65002 w 3360092"/>
              <a:gd name="connsiteY3" fmla="*/ 104998 h 1734968"/>
              <a:gd name="connsiteX4" fmla="*/ 105003 w 3360092"/>
              <a:gd name="connsiteY4" fmla="*/ 144997 h 1734968"/>
              <a:gd name="connsiteX5" fmla="*/ 105003 w 3360092"/>
              <a:gd name="connsiteY5" fmla="*/ 144997 h 1734968"/>
              <a:gd name="connsiteX6" fmla="*/ 120003 w 3360092"/>
              <a:gd name="connsiteY6" fmla="*/ 214996 h 1734968"/>
              <a:gd name="connsiteX7" fmla="*/ 120003 w 3360092"/>
              <a:gd name="connsiteY7" fmla="*/ 214996 h 1734968"/>
              <a:gd name="connsiteX8" fmla="*/ 150004 w 3360092"/>
              <a:gd name="connsiteY8" fmla="*/ 269995 h 1734968"/>
              <a:gd name="connsiteX9" fmla="*/ 150004 w 3360092"/>
              <a:gd name="connsiteY9" fmla="*/ 269995 h 1734968"/>
              <a:gd name="connsiteX10" fmla="*/ 210006 w 3360092"/>
              <a:gd name="connsiteY10" fmla="*/ 289995 h 1734968"/>
              <a:gd name="connsiteX11" fmla="*/ 210006 w 3360092"/>
              <a:gd name="connsiteY11" fmla="*/ 289995 h 1734968"/>
              <a:gd name="connsiteX12" fmla="*/ 255007 w 3360092"/>
              <a:gd name="connsiteY12" fmla="*/ 344994 h 1734968"/>
              <a:gd name="connsiteX13" fmla="*/ 255007 w 3360092"/>
              <a:gd name="connsiteY13" fmla="*/ 344994 h 1734968"/>
              <a:gd name="connsiteX14" fmla="*/ 305009 w 3360092"/>
              <a:gd name="connsiteY14" fmla="*/ 354994 h 1734968"/>
              <a:gd name="connsiteX15" fmla="*/ 305009 w 3360092"/>
              <a:gd name="connsiteY15" fmla="*/ 354994 h 1734968"/>
              <a:gd name="connsiteX16" fmla="*/ 305009 w 3360092"/>
              <a:gd name="connsiteY16" fmla="*/ 354994 h 1734968"/>
              <a:gd name="connsiteX17" fmla="*/ 330009 w 3360092"/>
              <a:gd name="connsiteY17" fmla="*/ 419992 h 1734968"/>
              <a:gd name="connsiteX18" fmla="*/ 330009 w 3360092"/>
              <a:gd name="connsiteY18" fmla="*/ 419992 h 1734968"/>
              <a:gd name="connsiteX19" fmla="*/ 330009 w 3360092"/>
              <a:gd name="connsiteY19" fmla="*/ 419992 h 1734968"/>
              <a:gd name="connsiteX20" fmla="*/ 380011 w 3360092"/>
              <a:gd name="connsiteY20" fmla="*/ 454992 h 1734968"/>
              <a:gd name="connsiteX21" fmla="*/ 380011 w 3360092"/>
              <a:gd name="connsiteY21" fmla="*/ 454992 h 1734968"/>
              <a:gd name="connsiteX22" fmla="*/ 380011 w 3360092"/>
              <a:gd name="connsiteY22" fmla="*/ 454992 h 1734968"/>
              <a:gd name="connsiteX23" fmla="*/ 440012 w 3360092"/>
              <a:gd name="connsiteY23" fmla="*/ 489991 h 1734968"/>
              <a:gd name="connsiteX24" fmla="*/ 440012 w 3360092"/>
              <a:gd name="connsiteY24" fmla="*/ 489991 h 1734968"/>
              <a:gd name="connsiteX25" fmla="*/ 440012 w 3360092"/>
              <a:gd name="connsiteY25" fmla="*/ 489991 h 1734968"/>
              <a:gd name="connsiteX26" fmla="*/ 485013 w 3360092"/>
              <a:gd name="connsiteY26" fmla="*/ 519991 h 1734968"/>
              <a:gd name="connsiteX27" fmla="*/ 485013 w 3360092"/>
              <a:gd name="connsiteY27" fmla="*/ 519991 h 1734968"/>
              <a:gd name="connsiteX28" fmla="*/ 485013 w 3360092"/>
              <a:gd name="connsiteY28" fmla="*/ 519991 h 1734968"/>
              <a:gd name="connsiteX29" fmla="*/ 510014 w 3360092"/>
              <a:gd name="connsiteY29" fmla="*/ 569990 h 1734968"/>
              <a:gd name="connsiteX30" fmla="*/ 510014 w 3360092"/>
              <a:gd name="connsiteY30" fmla="*/ 569990 h 1734968"/>
              <a:gd name="connsiteX31" fmla="*/ 545015 w 3360092"/>
              <a:gd name="connsiteY31" fmla="*/ 599989 h 1734968"/>
              <a:gd name="connsiteX32" fmla="*/ 545015 w 3360092"/>
              <a:gd name="connsiteY32" fmla="*/ 599989 h 1734968"/>
              <a:gd name="connsiteX33" fmla="*/ 585016 w 3360092"/>
              <a:gd name="connsiteY33" fmla="*/ 644988 h 1734968"/>
              <a:gd name="connsiteX34" fmla="*/ 585016 w 3360092"/>
              <a:gd name="connsiteY34" fmla="*/ 709987 h 1734968"/>
              <a:gd name="connsiteX35" fmla="*/ 615017 w 3360092"/>
              <a:gd name="connsiteY35" fmla="*/ 744987 h 1734968"/>
              <a:gd name="connsiteX36" fmla="*/ 645018 w 3360092"/>
              <a:gd name="connsiteY36" fmla="*/ 789986 h 1734968"/>
              <a:gd name="connsiteX37" fmla="*/ 695019 w 3360092"/>
              <a:gd name="connsiteY37" fmla="*/ 819985 h 1734968"/>
              <a:gd name="connsiteX38" fmla="*/ 715020 w 3360092"/>
              <a:gd name="connsiteY38" fmla="*/ 864984 h 1734968"/>
              <a:gd name="connsiteX39" fmla="*/ 715020 w 3360092"/>
              <a:gd name="connsiteY39" fmla="*/ 864984 h 1734968"/>
              <a:gd name="connsiteX40" fmla="*/ 790022 w 3360092"/>
              <a:gd name="connsiteY40" fmla="*/ 904984 h 1734968"/>
              <a:gd name="connsiteX41" fmla="*/ 790022 w 3360092"/>
              <a:gd name="connsiteY41" fmla="*/ 904984 h 1734968"/>
              <a:gd name="connsiteX42" fmla="*/ 840023 w 3360092"/>
              <a:gd name="connsiteY42" fmla="*/ 919983 h 1734968"/>
              <a:gd name="connsiteX43" fmla="*/ 840023 w 3360092"/>
              <a:gd name="connsiteY43" fmla="*/ 919983 h 1734968"/>
              <a:gd name="connsiteX44" fmla="*/ 855024 w 3360092"/>
              <a:gd name="connsiteY44" fmla="*/ 974982 h 1734968"/>
              <a:gd name="connsiteX45" fmla="*/ 855024 w 3360092"/>
              <a:gd name="connsiteY45" fmla="*/ 974982 h 1734968"/>
              <a:gd name="connsiteX46" fmla="*/ 870024 w 3360092"/>
              <a:gd name="connsiteY46" fmla="*/ 1019982 h 1734968"/>
              <a:gd name="connsiteX47" fmla="*/ 895025 w 3360092"/>
              <a:gd name="connsiteY47" fmla="*/ 1034981 h 1734968"/>
              <a:gd name="connsiteX48" fmla="*/ 895025 w 3360092"/>
              <a:gd name="connsiteY48" fmla="*/ 1034981 h 1734968"/>
              <a:gd name="connsiteX49" fmla="*/ 960026 w 3360092"/>
              <a:gd name="connsiteY49" fmla="*/ 1074981 h 1734968"/>
              <a:gd name="connsiteX50" fmla="*/ 960026 w 3360092"/>
              <a:gd name="connsiteY50" fmla="*/ 1074981 h 1734968"/>
              <a:gd name="connsiteX51" fmla="*/ 995027 w 3360092"/>
              <a:gd name="connsiteY51" fmla="*/ 1114980 h 1734968"/>
              <a:gd name="connsiteX52" fmla="*/ 995027 w 3360092"/>
              <a:gd name="connsiteY52" fmla="*/ 1114980 h 1734968"/>
              <a:gd name="connsiteX53" fmla="*/ 1040029 w 3360092"/>
              <a:gd name="connsiteY53" fmla="*/ 1139979 h 1734968"/>
              <a:gd name="connsiteX54" fmla="*/ 1040029 w 3360092"/>
              <a:gd name="connsiteY54" fmla="*/ 1139979 h 1734968"/>
              <a:gd name="connsiteX55" fmla="*/ 1085030 w 3360092"/>
              <a:gd name="connsiteY55" fmla="*/ 1149979 h 1734968"/>
              <a:gd name="connsiteX56" fmla="*/ 1085030 w 3360092"/>
              <a:gd name="connsiteY56" fmla="*/ 1149979 h 1734968"/>
              <a:gd name="connsiteX57" fmla="*/ 1135031 w 3360092"/>
              <a:gd name="connsiteY57" fmla="*/ 1159979 h 1734968"/>
              <a:gd name="connsiteX58" fmla="*/ 1140031 w 3360092"/>
              <a:gd name="connsiteY58" fmla="*/ 1174979 h 1734968"/>
              <a:gd name="connsiteX59" fmla="*/ 1140031 w 3360092"/>
              <a:gd name="connsiteY59" fmla="*/ 1174979 h 1734968"/>
              <a:gd name="connsiteX60" fmla="*/ 1165032 w 3360092"/>
              <a:gd name="connsiteY60" fmla="*/ 1219978 h 1734968"/>
              <a:gd name="connsiteX61" fmla="*/ 1170032 w 3360092"/>
              <a:gd name="connsiteY61" fmla="*/ 1229978 h 1734968"/>
              <a:gd name="connsiteX62" fmla="*/ 1170032 w 3360092"/>
              <a:gd name="connsiteY62" fmla="*/ 1229978 h 1734968"/>
              <a:gd name="connsiteX63" fmla="*/ 1170032 w 3360092"/>
              <a:gd name="connsiteY63" fmla="*/ 1229978 h 1734968"/>
              <a:gd name="connsiteX64" fmla="*/ 1170032 w 3360092"/>
              <a:gd name="connsiteY64" fmla="*/ 1229978 h 1734968"/>
              <a:gd name="connsiteX65" fmla="*/ 1365038 w 3360092"/>
              <a:gd name="connsiteY65" fmla="*/ 1259977 h 1734968"/>
              <a:gd name="connsiteX66" fmla="*/ 1365038 w 3360092"/>
              <a:gd name="connsiteY66" fmla="*/ 1259977 h 1734968"/>
              <a:gd name="connsiteX67" fmla="*/ 1365038 w 3360092"/>
              <a:gd name="connsiteY67" fmla="*/ 1259977 h 1734968"/>
              <a:gd name="connsiteX68" fmla="*/ 1410039 w 3360092"/>
              <a:gd name="connsiteY68" fmla="*/ 1294977 h 1734968"/>
              <a:gd name="connsiteX69" fmla="*/ 1410039 w 3360092"/>
              <a:gd name="connsiteY69" fmla="*/ 1294977 h 1734968"/>
              <a:gd name="connsiteX70" fmla="*/ 1410039 w 3360092"/>
              <a:gd name="connsiteY70" fmla="*/ 1294977 h 1734968"/>
              <a:gd name="connsiteX71" fmla="*/ 1700047 w 3360092"/>
              <a:gd name="connsiteY71" fmla="*/ 1324976 h 1734968"/>
              <a:gd name="connsiteX72" fmla="*/ 1700047 w 3360092"/>
              <a:gd name="connsiteY72" fmla="*/ 1324976 h 1734968"/>
              <a:gd name="connsiteX73" fmla="*/ 1975054 w 3360092"/>
              <a:gd name="connsiteY73" fmla="*/ 1359975 h 1734968"/>
              <a:gd name="connsiteX74" fmla="*/ 1975054 w 3360092"/>
              <a:gd name="connsiteY74" fmla="*/ 1409974 h 1734968"/>
              <a:gd name="connsiteX75" fmla="*/ 2110058 w 3360092"/>
              <a:gd name="connsiteY75" fmla="*/ 1399975 h 1734968"/>
              <a:gd name="connsiteX76" fmla="*/ 2110058 w 3360092"/>
              <a:gd name="connsiteY76" fmla="*/ 1399975 h 1734968"/>
              <a:gd name="connsiteX77" fmla="*/ 2540070 w 3360092"/>
              <a:gd name="connsiteY77" fmla="*/ 1439974 h 1734968"/>
              <a:gd name="connsiteX78" fmla="*/ 2535070 w 3360092"/>
              <a:gd name="connsiteY78" fmla="*/ 1519972 h 1734968"/>
              <a:gd name="connsiteX79" fmla="*/ 2535070 w 3360092"/>
              <a:gd name="connsiteY79" fmla="*/ 1519972 h 1734968"/>
              <a:gd name="connsiteX80" fmla="*/ 2565070 w 3360092"/>
              <a:gd name="connsiteY80" fmla="*/ 1584971 h 1734968"/>
              <a:gd name="connsiteX81" fmla="*/ 2720075 w 3360092"/>
              <a:gd name="connsiteY81" fmla="*/ 1589971 h 1734968"/>
              <a:gd name="connsiteX82" fmla="*/ 2735075 w 3360092"/>
              <a:gd name="connsiteY82" fmla="*/ 1734968 h 1734968"/>
              <a:gd name="connsiteX83" fmla="*/ 3360092 w 3360092"/>
              <a:gd name="connsiteY83" fmla="*/ 1719969 h 1734968"/>
              <a:gd name="connsiteX84" fmla="*/ 3360092 w 3360092"/>
              <a:gd name="connsiteY84" fmla="*/ 0 h 1734968"/>
              <a:gd name="connsiteX85" fmla="*/ 0 w 3360092"/>
              <a:gd name="connsiteY85" fmla="*/ 0 h 1734968"/>
              <a:gd name="connsiteX86" fmla="*/ 25001 w 3360092"/>
              <a:gd name="connsiteY86" fmla="*/ 69999 h 173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60092" h="1734968">
                <a:moveTo>
                  <a:pt x="25001" y="69999"/>
                </a:moveTo>
                <a:lnTo>
                  <a:pt x="65002" y="104998"/>
                </a:lnTo>
                <a:lnTo>
                  <a:pt x="65002" y="104998"/>
                </a:lnTo>
                <a:lnTo>
                  <a:pt x="65002" y="104998"/>
                </a:lnTo>
                <a:lnTo>
                  <a:pt x="105003" y="144997"/>
                </a:lnTo>
                <a:lnTo>
                  <a:pt x="105003" y="144997"/>
                </a:lnTo>
                <a:lnTo>
                  <a:pt x="120003" y="214996"/>
                </a:lnTo>
                <a:lnTo>
                  <a:pt x="120003" y="214996"/>
                </a:lnTo>
                <a:lnTo>
                  <a:pt x="150004" y="269995"/>
                </a:lnTo>
                <a:lnTo>
                  <a:pt x="150004" y="269995"/>
                </a:lnTo>
                <a:lnTo>
                  <a:pt x="210006" y="289995"/>
                </a:lnTo>
                <a:lnTo>
                  <a:pt x="210006" y="289995"/>
                </a:lnTo>
                <a:lnTo>
                  <a:pt x="255007" y="344994"/>
                </a:lnTo>
                <a:lnTo>
                  <a:pt x="255007" y="344994"/>
                </a:lnTo>
                <a:lnTo>
                  <a:pt x="305009" y="354994"/>
                </a:lnTo>
                <a:lnTo>
                  <a:pt x="305009" y="354994"/>
                </a:lnTo>
                <a:lnTo>
                  <a:pt x="305009" y="354994"/>
                </a:lnTo>
                <a:lnTo>
                  <a:pt x="330009" y="419992"/>
                </a:lnTo>
                <a:lnTo>
                  <a:pt x="330009" y="419992"/>
                </a:lnTo>
                <a:lnTo>
                  <a:pt x="330009" y="419992"/>
                </a:lnTo>
                <a:lnTo>
                  <a:pt x="380011" y="454992"/>
                </a:lnTo>
                <a:lnTo>
                  <a:pt x="380011" y="454992"/>
                </a:lnTo>
                <a:lnTo>
                  <a:pt x="380011" y="454992"/>
                </a:lnTo>
                <a:lnTo>
                  <a:pt x="440012" y="489991"/>
                </a:lnTo>
                <a:lnTo>
                  <a:pt x="440012" y="489991"/>
                </a:lnTo>
                <a:lnTo>
                  <a:pt x="440012" y="489991"/>
                </a:lnTo>
                <a:lnTo>
                  <a:pt x="485013" y="519991"/>
                </a:lnTo>
                <a:lnTo>
                  <a:pt x="485013" y="519991"/>
                </a:lnTo>
                <a:lnTo>
                  <a:pt x="485013" y="519991"/>
                </a:lnTo>
                <a:lnTo>
                  <a:pt x="510014" y="569990"/>
                </a:lnTo>
                <a:lnTo>
                  <a:pt x="510014" y="569990"/>
                </a:lnTo>
                <a:lnTo>
                  <a:pt x="545015" y="599989"/>
                </a:lnTo>
                <a:lnTo>
                  <a:pt x="545015" y="599989"/>
                </a:lnTo>
                <a:lnTo>
                  <a:pt x="585016" y="644988"/>
                </a:lnTo>
                <a:lnTo>
                  <a:pt x="585016" y="709987"/>
                </a:lnTo>
                <a:lnTo>
                  <a:pt x="615017" y="744987"/>
                </a:lnTo>
                <a:lnTo>
                  <a:pt x="645018" y="789986"/>
                </a:lnTo>
                <a:lnTo>
                  <a:pt x="695019" y="819985"/>
                </a:lnTo>
                <a:lnTo>
                  <a:pt x="715020" y="864984"/>
                </a:lnTo>
                <a:lnTo>
                  <a:pt x="715020" y="864984"/>
                </a:lnTo>
                <a:lnTo>
                  <a:pt x="790022" y="904984"/>
                </a:lnTo>
                <a:lnTo>
                  <a:pt x="790022" y="904984"/>
                </a:lnTo>
                <a:lnTo>
                  <a:pt x="840023" y="919983"/>
                </a:lnTo>
                <a:lnTo>
                  <a:pt x="840023" y="919983"/>
                </a:lnTo>
                <a:lnTo>
                  <a:pt x="855024" y="974982"/>
                </a:lnTo>
                <a:lnTo>
                  <a:pt x="855024" y="974982"/>
                </a:lnTo>
                <a:lnTo>
                  <a:pt x="870024" y="1019982"/>
                </a:lnTo>
                <a:lnTo>
                  <a:pt x="895025" y="1034981"/>
                </a:lnTo>
                <a:lnTo>
                  <a:pt x="895025" y="1034981"/>
                </a:lnTo>
                <a:lnTo>
                  <a:pt x="960026" y="1074981"/>
                </a:lnTo>
                <a:lnTo>
                  <a:pt x="960026" y="1074981"/>
                </a:lnTo>
                <a:lnTo>
                  <a:pt x="995027" y="1114980"/>
                </a:lnTo>
                <a:lnTo>
                  <a:pt x="995027" y="1114980"/>
                </a:lnTo>
                <a:lnTo>
                  <a:pt x="1040029" y="1139979"/>
                </a:lnTo>
                <a:lnTo>
                  <a:pt x="1040029" y="1139979"/>
                </a:lnTo>
                <a:lnTo>
                  <a:pt x="1085030" y="1149979"/>
                </a:lnTo>
                <a:lnTo>
                  <a:pt x="1085030" y="1149979"/>
                </a:lnTo>
                <a:lnTo>
                  <a:pt x="1135031" y="1159979"/>
                </a:lnTo>
                <a:lnTo>
                  <a:pt x="1140031" y="1174979"/>
                </a:lnTo>
                <a:lnTo>
                  <a:pt x="1140031" y="1174979"/>
                </a:lnTo>
                <a:lnTo>
                  <a:pt x="1165032" y="1219978"/>
                </a:lnTo>
                <a:lnTo>
                  <a:pt x="1170032" y="1229978"/>
                </a:lnTo>
                <a:lnTo>
                  <a:pt x="1170032" y="1229978"/>
                </a:lnTo>
                <a:lnTo>
                  <a:pt x="1170032" y="1229978"/>
                </a:lnTo>
                <a:lnTo>
                  <a:pt x="1170032" y="1229978"/>
                </a:lnTo>
                <a:lnTo>
                  <a:pt x="1365038" y="1259977"/>
                </a:lnTo>
                <a:lnTo>
                  <a:pt x="1365038" y="1259977"/>
                </a:lnTo>
                <a:lnTo>
                  <a:pt x="1365038" y="1259977"/>
                </a:lnTo>
                <a:lnTo>
                  <a:pt x="1410039" y="1294977"/>
                </a:lnTo>
                <a:lnTo>
                  <a:pt x="1410039" y="1294977"/>
                </a:lnTo>
                <a:lnTo>
                  <a:pt x="1410039" y="1294977"/>
                </a:lnTo>
                <a:lnTo>
                  <a:pt x="1700047" y="1324976"/>
                </a:lnTo>
                <a:lnTo>
                  <a:pt x="1700047" y="1324976"/>
                </a:lnTo>
                <a:lnTo>
                  <a:pt x="1975054" y="1359975"/>
                </a:lnTo>
                <a:lnTo>
                  <a:pt x="1975054" y="1409974"/>
                </a:lnTo>
                <a:lnTo>
                  <a:pt x="2110058" y="1399975"/>
                </a:lnTo>
                <a:lnTo>
                  <a:pt x="2110058" y="1399975"/>
                </a:lnTo>
                <a:lnTo>
                  <a:pt x="2540070" y="1439974"/>
                </a:lnTo>
                <a:lnTo>
                  <a:pt x="2535070" y="1519972"/>
                </a:lnTo>
                <a:lnTo>
                  <a:pt x="2535070" y="1519972"/>
                </a:lnTo>
                <a:lnTo>
                  <a:pt x="2565070" y="1584971"/>
                </a:lnTo>
                <a:lnTo>
                  <a:pt x="2720075" y="1589971"/>
                </a:lnTo>
                <a:lnTo>
                  <a:pt x="2735075" y="1734968"/>
                </a:lnTo>
                <a:lnTo>
                  <a:pt x="3360092" y="1719969"/>
                </a:lnTo>
                <a:lnTo>
                  <a:pt x="3360092" y="0"/>
                </a:lnTo>
                <a:lnTo>
                  <a:pt x="0" y="0"/>
                </a:lnTo>
                <a:lnTo>
                  <a:pt x="25001" y="69999"/>
                </a:lnTo>
                <a:close/>
              </a:path>
            </a:pathLst>
          </a:cu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6148389" y="1639971"/>
            <a:ext cx="0" cy="1691998"/>
          </a:xfrm>
          <a:prstGeom prst="straightConnector1">
            <a:avLst/>
          </a:prstGeom>
          <a:ln>
            <a:solidFill>
              <a:srgbClr val="8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ZoneTexte 825"/>
          <p:cNvSpPr txBox="1"/>
          <p:nvPr/>
        </p:nvSpPr>
        <p:spPr>
          <a:xfrm>
            <a:off x="1423273" y="5646310"/>
            <a:ext cx="6273191" cy="423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buClr>
                <a:schemeClr val="accent1"/>
              </a:buClr>
              <a:buSzPct val="100000"/>
            </a:pPr>
            <a:r>
              <a:rPr lang="en-US" b="1" i="1" dirty="0">
                <a:solidFill>
                  <a:schemeClr val="accent2"/>
                </a:solidFill>
                <a:latin typeface="Calibri" pitchFamily="34" charset="0"/>
              </a:rPr>
              <a:t>Defining markers predictive of anti-PD-1 response or resistance</a:t>
            </a:r>
          </a:p>
        </p:txBody>
      </p:sp>
      <p:sp>
        <p:nvSpPr>
          <p:cNvPr id="127" name="ZoneTexte 3"/>
          <p:cNvSpPr txBox="1"/>
          <p:nvPr/>
        </p:nvSpPr>
        <p:spPr>
          <a:xfrm>
            <a:off x="7361152" y="4287842"/>
            <a:ext cx="1549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sz="1200" i="1" dirty="0" err="1">
                <a:solidFill>
                  <a:schemeClr val="tx2"/>
                </a:solidFill>
                <a:latin typeface="Calibri" pitchFamily="34" charset="0"/>
              </a:rPr>
              <a:t>Topalian</a:t>
            </a:r>
            <a:r>
              <a:rPr lang="en-US" sz="1200" i="1" dirty="0">
                <a:solidFill>
                  <a:schemeClr val="tx2"/>
                </a:solidFill>
                <a:latin typeface="Calibri" pitchFamily="34" charset="0"/>
              </a:rPr>
              <a:t> et al. 2014) </a:t>
            </a:r>
          </a:p>
        </p:txBody>
      </p:sp>
    </p:spTree>
    <p:extLst>
      <p:ext uri="{BB962C8B-B14F-4D97-AF65-F5344CB8AC3E}">
        <p14:creationId xmlns:p14="http://schemas.microsoft.com/office/powerpoint/2010/main" val="6551171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000242" y="3120140"/>
            <a:ext cx="5105798" cy="50783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i="1" dirty="0">
                <a:solidFill>
                  <a:srgbClr val="800000"/>
                </a:solidFill>
              </a:rPr>
              <a:t>The entire preexisting anti-tumor T cell repertoire </a:t>
            </a:r>
          </a:p>
          <a:p>
            <a:pPr algn="ctr">
              <a:defRPr/>
            </a:pPr>
            <a:r>
              <a:rPr lang="en-US" sz="1350" i="1" dirty="0">
                <a:solidFill>
                  <a:srgbClr val="800000"/>
                </a:solidFill>
              </a:rPr>
              <a:t>is a potential target of anti-PD-1 therapy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2587568" y="1745180"/>
            <a:ext cx="4106875" cy="6096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C3D6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3870" tIns="30480" rIns="30480" bIns="3048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rgbClr val="000000"/>
                </a:solidFill>
              </a:rPr>
              <a:t>Immune mechanisms ongoing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rgbClr val="000000"/>
                </a:solidFill>
              </a:rPr>
              <a:t>under anti-PD-1 therapy</a:t>
            </a:r>
          </a:p>
        </p:txBody>
      </p:sp>
      <p:sp>
        <p:nvSpPr>
          <p:cNvPr id="11" name="Ellipse 10"/>
          <p:cNvSpPr/>
          <p:nvPr/>
        </p:nvSpPr>
        <p:spPr>
          <a:xfrm>
            <a:off x="2403698" y="1668980"/>
            <a:ext cx="762000" cy="762000"/>
          </a:xfrm>
          <a:prstGeom prst="ellipse">
            <a:avLst/>
          </a:prstGeom>
          <a:ln>
            <a:solidFill>
              <a:srgbClr val="4F6228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Ellipse 327"/>
          <p:cNvSpPr/>
          <p:nvPr/>
        </p:nvSpPr>
        <p:spPr>
          <a:xfrm rot="2469560" flipH="1">
            <a:off x="2484999" y="2064197"/>
            <a:ext cx="71164" cy="67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11" y="1802098"/>
            <a:ext cx="450761" cy="5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1"/>
          <p:cNvSpPr txBox="1">
            <a:spLocks noChangeArrowheads="1"/>
          </p:cNvSpPr>
          <p:nvPr/>
        </p:nvSpPr>
        <p:spPr bwMode="auto">
          <a:xfrm>
            <a:off x="1417706" y="4308913"/>
            <a:ext cx="6807591" cy="50783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i="1" dirty="0">
                <a:solidFill>
                  <a:srgbClr val="800000"/>
                </a:solidFill>
              </a:rPr>
              <a:t>Proof of concept study : variations within the blood CD8 T cell repertoire specific</a:t>
            </a:r>
          </a:p>
          <a:p>
            <a:pPr algn="ctr">
              <a:defRPr/>
            </a:pPr>
            <a:r>
              <a:rPr lang="en-US" sz="1350" i="1" dirty="0">
                <a:solidFill>
                  <a:srgbClr val="800000"/>
                </a:solidFill>
              </a:rPr>
              <a:t> for the shared Melan-A antigen</a:t>
            </a:r>
          </a:p>
        </p:txBody>
      </p:sp>
      <p:sp>
        <p:nvSpPr>
          <p:cNvPr id="58" name="Down Arrow 57"/>
          <p:cNvSpPr/>
          <p:nvPr/>
        </p:nvSpPr>
        <p:spPr>
          <a:xfrm>
            <a:off x="4471208" y="3749415"/>
            <a:ext cx="201585" cy="41497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297" y="601602"/>
            <a:ext cx="668672" cy="93032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25297" y="1518939"/>
            <a:ext cx="7873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S. Simon</a:t>
            </a:r>
          </a:p>
        </p:txBody>
      </p:sp>
      <p:pic>
        <p:nvPicPr>
          <p:cNvPr id="12" name="Image 3" descr="ligneCRCNApp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800" y="55563"/>
            <a:ext cx="896189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Introduction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93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Freeform 35849"/>
          <p:cNvSpPr/>
          <p:nvPr/>
        </p:nvSpPr>
        <p:spPr>
          <a:xfrm>
            <a:off x="877653" y="1163312"/>
            <a:ext cx="1137047" cy="887015"/>
          </a:xfrm>
          <a:custGeom>
            <a:avLst/>
            <a:gdLst>
              <a:gd name="connsiteX0" fmla="*/ 73111 w 1516784"/>
              <a:gd name="connsiteY0" fmla="*/ 3018 h 1183520"/>
              <a:gd name="connsiteX1" fmla="*/ 177699 w 1516784"/>
              <a:gd name="connsiteY1" fmla="*/ 496077 h 1183520"/>
              <a:gd name="connsiteX2" fmla="*/ 835111 w 1516784"/>
              <a:gd name="connsiteY2" fmla="*/ 1183371 h 1183520"/>
              <a:gd name="connsiteX3" fmla="*/ 1507464 w 1516784"/>
              <a:gd name="connsiteY3" fmla="*/ 555841 h 1183520"/>
              <a:gd name="connsiteX4" fmla="*/ 1148875 w 1516784"/>
              <a:gd name="connsiteY4" fmla="*/ 301841 h 1183520"/>
              <a:gd name="connsiteX5" fmla="*/ 73111 w 1516784"/>
              <a:gd name="connsiteY5" fmla="*/ 3018 h 11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6784" h="1183520">
                <a:moveTo>
                  <a:pt x="73111" y="3018"/>
                </a:moveTo>
                <a:cubicBezTo>
                  <a:pt x="-88752" y="35391"/>
                  <a:pt x="50699" y="299352"/>
                  <a:pt x="177699" y="496077"/>
                </a:cubicBezTo>
                <a:cubicBezTo>
                  <a:pt x="304699" y="692802"/>
                  <a:pt x="613484" y="1173410"/>
                  <a:pt x="835111" y="1183371"/>
                </a:cubicBezTo>
                <a:cubicBezTo>
                  <a:pt x="1056738" y="1193332"/>
                  <a:pt x="1455170" y="702763"/>
                  <a:pt x="1507464" y="555841"/>
                </a:cubicBezTo>
                <a:cubicBezTo>
                  <a:pt x="1559758" y="408919"/>
                  <a:pt x="1385444" y="396468"/>
                  <a:pt x="1148875" y="301841"/>
                </a:cubicBezTo>
                <a:cubicBezTo>
                  <a:pt x="912306" y="207214"/>
                  <a:pt x="234974" y="-29355"/>
                  <a:pt x="73111" y="3018"/>
                </a:cubicBezTo>
                <a:close/>
              </a:path>
            </a:pathLst>
          </a:custGeom>
          <a:solidFill>
            <a:srgbClr val="3366FF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8374" name="Freeform 28"/>
          <p:cNvSpPr>
            <a:spLocks noChangeAspect="1" noEditPoints="1"/>
          </p:cNvSpPr>
          <p:nvPr/>
        </p:nvSpPr>
        <p:spPr bwMode="auto">
          <a:xfrm>
            <a:off x="516894" y="812076"/>
            <a:ext cx="453628" cy="1215629"/>
          </a:xfrm>
          <a:custGeom>
            <a:avLst/>
            <a:gdLst>
              <a:gd name="T0" fmla="*/ 2147483647 w 1120"/>
              <a:gd name="T1" fmla="*/ 2147483647 h 2926"/>
              <a:gd name="T2" fmla="*/ 2147483647 w 1120"/>
              <a:gd name="T3" fmla="*/ 2147483647 h 2926"/>
              <a:gd name="T4" fmla="*/ 2147483647 w 1120"/>
              <a:gd name="T5" fmla="*/ 2147483647 h 2926"/>
              <a:gd name="T6" fmla="*/ 2147483647 w 1120"/>
              <a:gd name="T7" fmla="*/ 2147483647 h 2926"/>
              <a:gd name="T8" fmla="*/ 2147483647 w 1120"/>
              <a:gd name="T9" fmla="*/ 2147483647 h 2926"/>
              <a:gd name="T10" fmla="*/ 2147483647 w 1120"/>
              <a:gd name="T11" fmla="*/ 2147483647 h 2926"/>
              <a:gd name="T12" fmla="*/ 2147483647 w 1120"/>
              <a:gd name="T13" fmla="*/ 2147483647 h 2926"/>
              <a:gd name="T14" fmla="*/ 2147483647 w 1120"/>
              <a:gd name="T15" fmla="*/ 2147483647 h 2926"/>
              <a:gd name="T16" fmla="*/ 2147483647 w 1120"/>
              <a:gd name="T17" fmla="*/ 2147483647 h 2926"/>
              <a:gd name="T18" fmla="*/ 2147483647 w 1120"/>
              <a:gd name="T19" fmla="*/ 2147483647 h 2926"/>
              <a:gd name="T20" fmla="*/ 2147483647 w 1120"/>
              <a:gd name="T21" fmla="*/ 2147483647 h 2926"/>
              <a:gd name="T22" fmla="*/ 2147483647 w 1120"/>
              <a:gd name="T23" fmla="*/ 2147483647 h 2926"/>
              <a:gd name="T24" fmla="*/ 2147483647 w 1120"/>
              <a:gd name="T25" fmla="*/ 2147483647 h 2926"/>
              <a:gd name="T26" fmla="*/ 2147483647 w 1120"/>
              <a:gd name="T27" fmla="*/ 2147483647 h 2926"/>
              <a:gd name="T28" fmla="*/ 2147483647 w 1120"/>
              <a:gd name="T29" fmla="*/ 2147483647 h 2926"/>
              <a:gd name="T30" fmla="*/ 2147483647 w 1120"/>
              <a:gd name="T31" fmla="*/ 2147483647 h 2926"/>
              <a:gd name="T32" fmla="*/ 2147483647 w 1120"/>
              <a:gd name="T33" fmla="*/ 2147483647 h 2926"/>
              <a:gd name="T34" fmla="*/ 2147483647 w 1120"/>
              <a:gd name="T35" fmla="*/ 2147483647 h 2926"/>
              <a:gd name="T36" fmla="*/ 2147483647 w 1120"/>
              <a:gd name="T37" fmla="*/ 2147483647 h 2926"/>
              <a:gd name="T38" fmla="*/ 2147483647 w 1120"/>
              <a:gd name="T39" fmla="*/ 2147483647 h 2926"/>
              <a:gd name="T40" fmla="*/ 2147483647 w 1120"/>
              <a:gd name="T41" fmla="*/ 2147483647 h 2926"/>
              <a:gd name="T42" fmla="*/ 2147483647 w 1120"/>
              <a:gd name="T43" fmla="*/ 2147483647 h 2926"/>
              <a:gd name="T44" fmla="*/ 2147483647 w 1120"/>
              <a:gd name="T45" fmla="*/ 2147483647 h 2926"/>
              <a:gd name="T46" fmla="*/ 2147483647 w 1120"/>
              <a:gd name="T47" fmla="*/ 2147483647 h 2926"/>
              <a:gd name="T48" fmla="*/ 2147483647 w 1120"/>
              <a:gd name="T49" fmla="*/ 2147483647 h 2926"/>
              <a:gd name="T50" fmla="*/ 2147483647 w 1120"/>
              <a:gd name="T51" fmla="*/ 2147483647 h 2926"/>
              <a:gd name="T52" fmla="*/ 2147483647 w 1120"/>
              <a:gd name="T53" fmla="*/ 2147483647 h 2926"/>
              <a:gd name="T54" fmla="*/ 2147483647 w 1120"/>
              <a:gd name="T55" fmla="*/ 2147483647 h 2926"/>
              <a:gd name="T56" fmla="*/ 2147483647 w 1120"/>
              <a:gd name="T57" fmla="*/ 2147483647 h 2926"/>
              <a:gd name="T58" fmla="*/ 2147483647 w 1120"/>
              <a:gd name="T59" fmla="*/ 2147483647 h 2926"/>
              <a:gd name="T60" fmla="*/ 2147483647 w 1120"/>
              <a:gd name="T61" fmla="*/ 2147483647 h 2926"/>
              <a:gd name="T62" fmla="*/ 2147483647 w 1120"/>
              <a:gd name="T63" fmla="*/ 2147483647 h 2926"/>
              <a:gd name="T64" fmla="*/ 2147483647 w 1120"/>
              <a:gd name="T65" fmla="*/ 2147483647 h 2926"/>
              <a:gd name="T66" fmla="*/ 2147483647 w 1120"/>
              <a:gd name="T67" fmla="*/ 2147483647 h 2926"/>
              <a:gd name="T68" fmla="*/ 2147483647 w 1120"/>
              <a:gd name="T69" fmla="*/ 2147483647 h 2926"/>
              <a:gd name="T70" fmla="*/ 2147483647 w 1120"/>
              <a:gd name="T71" fmla="*/ 2147483647 h 2926"/>
              <a:gd name="T72" fmla="*/ 2147483647 w 1120"/>
              <a:gd name="T73" fmla="*/ 2147483647 h 2926"/>
              <a:gd name="T74" fmla="*/ 2147483647 w 1120"/>
              <a:gd name="T75" fmla="*/ 2147483647 h 2926"/>
              <a:gd name="T76" fmla="*/ 2147483647 w 1120"/>
              <a:gd name="T77" fmla="*/ 2147483647 h 2926"/>
              <a:gd name="T78" fmla="*/ 2147483647 w 1120"/>
              <a:gd name="T79" fmla="*/ 2147483647 h 2926"/>
              <a:gd name="T80" fmla="*/ 2147483647 w 1120"/>
              <a:gd name="T81" fmla="*/ 2147483647 h 2926"/>
              <a:gd name="T82" fmla="*/ 2147483647 w 1120"/>
              <a:gd name="T83" fmla="*/ 2147483647 h 2926"/>
              <a:gd name="T84" fmla="*/ 2147483647 w 1120"/>
              <a:gd name="T85" fmla="*/ 2147483647 h 2926"/>
              <a:gd name="T86" fmla="*/ 2147483647 w 1120"/>
              <a:gd name="T87" fmla="*/ 2147483647 h 2926"/>
              <a:gd name="T88" fmla="*/ 2147483647 w 1120"/>
              <a:gd name="T89" fmla="*/ 2147483647 h 2926"/>
              <a:gd name="T90" fmla="*/ 2147483647 w 1120"/>
              <a:gd name="T91" fmla="*/ 2147483647 h 2926"/>
              <a:gd name="T92" fmla="*/ 2147483647 w 1120"/>
              <a:gd name="T93" fmla="*/ 2147483647 h 2926"/>
              <a:gd name="T94" fmla="*/ 2147483647 w 1120"/>
              <a:gd name="T95" fmla="*/ 2147483647 h 2926"/>
              <a:gd name="T96" fmla="*/ 2147483647 w 1120"/>
              <a:gd name="T97" fmla="*/ 2147483647 h 2926"/>
              <a:gd name="T98" fmla="*/ 2147483647 w 1120"/>
              <a:gd name="T99" fmla="*/ 2147483647 h 2926"/>
              <a:gd name="T100" fmla="*/ 2147483647 w 1120"/>
              <a:gd name="T101" fmla="*/ 2147483647 h 2926"/>
              <a:gd name="T102" fmla="*/ 2147483647 w 1120"/>
              <a:gd name="T103" fmla="*/ 2147483647 h 2926"/>
              <a:gd name="T104" fmla="*/ 2147483647 w 1120"/>
              <a:gd name="T105" fmla="*/ 2147483647 h 2926"/>
              <a:gd name="T106" fmla="*/ 2147483647 w 1120"/>
              <a:gd name="T107" fmla="*/ 2147483647 h 2926"/>
              <a:gd name="T108" fmla="*/ 2147483647 w 1120"/>
              <a:gd name="T109" fmla="*/ 2147483647 h 2926"/>
              <a:gd name="T110" fmla="*/ 2147483647 w 1120"/>
              <a:gd name="T111" fmla="*/ 2147483647 h 2926"/>
              <a:gd name="T112" fmla="*/ 2147483647 w 1120"/>
              <a:gd name="T113" fmla="*/ 2147483647 h 2926"/>
              <a:gd name="T114" fmla="*/ 2147483647 w 1120"/>
              <a:gd name="T115" fmla="*/ 2147483647 h 2926"/>
              <a:gd name="T116" fmla="*/ 2147483647 w 1120"/>
              <a:gd name="T117" fmla="*/ 2147483647 h 2926"/>
              <a:gd name="T118" fmla="*/ 2147483647 w 1120"/>
              <a:gd name="T119" fmla="*/ 2147483647 h 2926"/>
              <a:gd name="T120" fmla="*/ 2147483647 w 1120"/>
              <a:gd name="T121" fmla="*/ 2147483647 h 2926"/>
              <a:gd name="T122" fmla="*/ 2147483647 w 1120"/>
              <a:gd name="T123" fmla="*/ 2147483647 h 2926"/>
              <a:gd name="T124" fmla="*/ 2147483647 w 1120"/>
              <a:gd name="T125" fmla="*/ 2147483647 h 29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20"/>
              <a:gd name="T190" fmla="*/ 0 h 2926"/>
              <a:gd name="T191" fmla="*/ 1120 w 1120"/>
              <a:gd name="T192" fmla="*/ 2926 h 29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20" h="2926">
                <a:moveTo>
                  <a:pt x="1111" y="1628"/>
                </a:moveTo>
                <a:cubicBezTo>
                  <a:pt x="1106" y="1614"/>
                  <a:pt x="1105" y="1598"/>
                  <a:pt x="1100" y="1592"/>
                </a:cubicBezTo>
                <a:cubicBezTo>
                  <a:pt x="1095" y="1586"/>
                  <a:pt x="1087" y="1551"/>
                  <a:pt x="1078" y="1539"/>
                </a:cubicBezTo>
                <a:cubicBezTo>
                  <a:pt x="1069" y="1528"/>
                  <a:pt x="1035" y="1477"/>
                  <a:pt x="1026" y="1469"/>
                </a:cubicBezTo>
                <a:cubicBezTo>
                  <a:pt x="1023" y="1464"/>
                  <a:pt x="1025" y="1444"/>
                  <a:pt x="1021" y="1430"/>
                </a:cubicBezTo>
                <a:cubicBezTo>
                  <a:pt x="1017" y="1416"/>
                  <a:pt x="1018" y="1402"/>
                  <a:pt x="1014" y="1386"/>
                </a:cubicBezTo>
                <a:cubicBezTo>
                  <a:pt x="1010" y="1369"/>
                  <a:pt x="1010" y="1337"/>
                  <a:pt x="1009" y="1315"/>
                </a:cubicBezTo>
                <a:cubicBezTo>
                  <a:pt x="1007" y="1277"/>
                  <a:pt x="1007" y="1129"/>
                  <a:pt x="985" y="1075"/>
                </a:cubicBezTo>
                <a:cubicBezTo>
                  <a:pt x="981" y="1058"/>
                  <a:pt x="976" y="1030"/>
                  <a:pt x="977" y="992"/>
                </a:cubicBezTo>
                <a:cubicBezTo>
                  <a:pt x="975" y="886"/>
                  <a:pt x="951" y="825"/>
                  <a:pt x="953" y="792"/>
                </a:cubicBezTo>
                <a:cubicBezTo>
                  <a:pt x="960" y="744"/>
                  <a:pt x="949" y="693"/>
                  <a:pt x="940" y="653"/>
                </a:cubicBezTo>
                <a:cubicBezTo>
                  <a:pt x="921" y="567"/>
                  <a:pt x="879" y="544"/>
                  <a:pt x="860" y="540"/>
                </a:cubicBezTo>
                <a:cubicBezTo>
                  <a:pt x="840" y="536"/>
                  <a:pt x="810" y="533"/>
                  <a:pt x="797" y="520"/>
                </a:cubicBezTo>
                <a:cubicBezTo>
                  <a:pt x="787" y="512"/>
                  <a:pt x="720" y="481"/>
                  <a:pt x="701" y="479"/>
                </a:cubicBezTo>
                <a:cubicBezTo>
                  <a:pt x="651" y="470"/>
                  <a:pt x="660" y="380"/>
                  <a:pt x="660" y="362"/>
                </a:cubicBezTo>
                <a:cubicBezTo>
                  <a:pt x="660" y="362"/>
                  <a:pt x="660" y="362"/>
                  <a:pt x="660" y="362"/>
                </a:cubicBezTo>
                <a:cubicBezTo>
                  <a:pt x="660" y="362"/>
                  <a:pt x="660" y="362"/>
                  <a:pt x="660" y="362"/>
                </a:cubicBezTo>
                <a:cubicBezTo>
                  <a:pt x="661" y="360"/>
                  <a:pt x="661" y="358"/>
                  <a:pt x="662" y="357"/>
                </a:cubicBezTo>
                <a:cubicBezTo>
                  <a:pt x="662" y="357"/>
                  <a:pt x="662" y="356"/>
                  <a:pt x="662" y="356"/>
                </a:cubicBezTo>
                <a:cubicBezTo>
                  <a:pt x="663" y="355"/>
                  <a:pt x="663" y="353"/>
                  <a:pt x="664" y="351"/>
                </a:cubicBezTo>
                <a:cubicBezTo>
                  <a:pt x="664" y="350"/>
                  <a:pt x="664" y="350"/>
                  <a:pt x="664" y="350"/>
                </a:cubicBezTo>
                <a:cubicBezTo>
                  <a:pt x="665" y="348"/>
                  <a:pt x="665" y="346"/>
                  <a:pt x="666" y="344"/>
                </a:cubicBezTo>
                <a:cubicBezTo>
                  <a:pt x="666" y="344"/>
                  <a:pt x="666" y="344"/>
                  <a:pt x="666" y="343"/>
                </a:cubicBezTo>
                <a:cubicBezTo>
                  <a:pt x="666" y="341"/>
                  <a:pt x="667" y="339"/>
                  <a:pt x="667" y="337"/>
                </a:cubicBezTo>
                <a:cubicBezTo>
                  <a:pt x="667" y="337"/>
                  <a:pt x="667" y="337"/>
                  <a:pt x="668" y="337"/>
                </a:cubicBezTo>
                <a:cubicBezTo>
                  <a:pt x="668" y="334"/>
                  <a:pt x="669" y="332"/>
                  <a:pt x="669" y="330"/>
                </a:cubicBezTo>
                <a:cubicBezTo>
                  <a:pt x="669" y="330"/>
                  <a:pt x="669" y="330"/>
                  <a:pt x="669" y="330"/>
                </a:cubicBezTo>
                <a:cubicBezTo>
                  <a:pt x="669" y="328"/>
                  <a:pt x="670" y="325"/>
                  <a:pt x="670" y="323"/>
                </a:cubicBezTo>
                <a:cubicBezTo>
                  <a:pt x="670" y="323"/>
                  <a:pt x="670" y="323"/>
                  <a:pt x="670" y="323"/>
                </a:cubicBezTo>
                <a:cubicBezTo>
                  <a:pt x="671" y="321"/>
                  <a:pt x="671" y="319"/>
                  <a:pt x="671" y="317"/>
                </a:cubicBezTo>
                <a:cubicBezTo>
                  <a:pt x="671" y="317"/>
                  <a:pt x="671" y="317"/>
                  <a:pt x="671" y="317"/>
                </a:cubicBezTo>
                <a:cubicBezTo>
                  <a:pt x="672" y="315"/>
                  <a:pt x="672" y="313"/>
                  <a:pt x="672" y="312"/>
                </a:cubicBezTo>
                <a:cubicBezTo>
                  <a:pt x="672" y="312"/>
                  <a:pt x="672" y="312"/>
                  <a:pt x="672" y="312"/>
                </a:cubicBezTo>
                <a:cubicBezTo>
                  <a:pt x="672" y="311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ubicBezTo>
                  <a:pt x="674" y="309"/>
                  <a:pt x="676" y="308"/>
                  <a:pt x="679" y="306"/>
                </a:cubicBezTo>
                <a:cubicBezTo>
                  <a:pt x="679" y="306"/>
                  <a:pt x="679" y="306"/>
                  <a:pt x="679" y="306"/>
                </a:cubicBezTo>
                <a:cubicBezTo>
                  <a:pt x="680" y="305"/>
                  <a:pt x="680" y="305"/>
                  <a:pt x="681" y="305"/>
                </a:cubicBezTo>
                <a:cubicBezTo>
                  <a:pt x="681" y="304"/>
                  <a:pt x="681" y="304"/>
                  <a:pt x="681" y="304"/>
                </a:cubicBezTo>
                <a:cubicBezTo>
                  <a:pt x="682" y="304"/>
                  <a:pt x="682" y="303"/>
                  <a:pt x="682" y="303"/>
                </a:cubicBezTo>
                <a:cubicBezTo>
                  <a:pt x="683" y="303"/>
                  <a:pt x="683" y="302"/>
                  <a:pt x="683" y="302"/>
                </a:cubicBezTo>
                <a:cubicBezTo>
                  <a:pt x="683" y="302"/>
                  <a:pt x="684" y="302"/>
                  <a:pt x="684" y="301"/>
                </a:cubicBezTo>
                <a:cubicBezTo>
                  <a:pt x="684" y="301"/>
                  <a:pt x="685" y="300"/>
                  <a:pt x="685" y="300"/>
                </a:cubicBezTo>
                <a:cubicBezTo>
                  <a:pt x="688" y="296"/>
                  <a:pt x="689" y="291"/>
                  <a:pt x="693" y="286"/>
                </a:cubicBezTo>
                <a:cubicBezTo>
                  <a:pt x="696" y="280"/>
                  <a:pt x="695" y="276"/>
                  <a:pt x="698" y="267"/>
                </a:cubicBezTo>
                <a:cubicBezTo>
                  <a:pt x="701" y="258"/>
                  <a:pt x="703" y="244"/>
                  <a:pt x="703" y="239"/>
                </a:cubicBezTo>
                <a:cubicBezTo>
                  <a:pt x="703" y="233"/>
                  <a:pt x="709" y="218"/>
                  <a:pt x="709" y="211"/>
                </a:cubicBezTo>
                <a:cubicBezTo>
                  <a:pt x="709" y="206"/>
                  <a:pt x="707" y="202"/>
                  <a:pt x="705" y="201"/>
                </a:cubicBezTo>
                <a:cubicBezTo>
                  <a:pt x="705" y="201"/>
                  <a:pt x="705" y="201"/>
                  <a:pt x="705" y="201"/>
                </a:cubicBezTo>
                <a:cubicBezTo>
                  <a:pt x="705" y="201"/>
                  <a:pt x="706" y="201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7" y="200"/>
                  <a:pt x="707" y="199"/>
                  <a:pt x="707" y="199"/>
                </a:cubicBezTo>
                <a:cubicBezTo>
                  <a:pt x="707" y="192"/>
                  <a:pt x="704" y="175"/>
                  <a:pt x="705" y="168"/>
                </a:cubicBezTo>
                <a:cubicBezTo>
                  <a:pt x="705" y="163"/>
                  <a:pt x="706" y="148"/>
                  <a:pt x="706" y="142"/>
                </a:cubicBezTo>
                <a:cubicBezTo>
                  <a:pt x="706" y="131"/>
                  <a:pt x="700" y="120"/>
                  <a:pt x="697" y="110"/>
                </a:cubicBezTo>
                <a:cubicBezTo>
                  <a:pt x="694" y="99"/>
                  <a:pt x="694" y="87"/>
                  <a:pt x="691" y="77"/>
                </a:cubicBezTo>
                <a:cubicBezTo>
                  <a:pt x="687" y="64"/>
                  <a:pt x="678" y="56"/>
                  <a:pt x="666" y="49"/>
                </a:cubicBezTo>
                <a:cubicBezTo>
                  <a:pt x="657" y="44"/>
                  <a:pt x="646" y="43"/>
                  <a:pt x="641" y="35"/>
                </a:cubicBezTo>
                <a:cubicBezTo>
                  <a:pt x="638" y="31"/>
                  <a:pt x="641" y="30"/>
                  <a:pt x="635" y="27"/>
                </a:cubicBezTo>
                <a:cubicBezTo>
                  <a:pt x="632" y="25"/>
                  <a:pt x="626" y="24"/>
                  <a:pt x="623" y="23"/>
                </a:cubicBezTo>
                <a:cubicBezTo>
                  <a:pt x="614" y="21"/>
                  <a:pt x="602" y="16"/>
                  <a:pt x="604" y="5"/>
                </a:cubicBezTo>
                <a:cubicBezTo>
                  <a:pt x="591" y="2"/>
                  <a:pt x="570" y="13"/>
                  <a:pt x="559" y="2"/>
                </a:cubicBezTo>
                <a:cubicBezTo>
                  <a:pt x="551" y="2"/>
                  <a:pt x="551" y="2"/>
                  <a:pt x="551" y="2"/>
                </a:cubicBezTo>
                <a:cubicBezTo>
                  <a:pt x="544" y="4"/>
                  <a:pt x="535" y="3"/>
                  <a:pt x="528" y="0"/>
                </a:cubicBezTo>
                <a:cubicBezTo>
                  <a:pt x="525" y="6"/>
                  <a:pt x="511" y="12"/>
                  <a:pt x="503" y="12"/>
                </a:cubicBezTo>
                <a:cubicBezTo>
                  <a:pt x="493" y="12"/>
                  <a:pt x="482" y="14"/>
                  <a:pt x="476" y="23"/>
                </a:cubicBezTo>
                <a:cubicBezTo>
                  <a:pt x="480" y="22"/>
                  <a:pt x="485" y="20"/>
                  <a:pt x="487" y="23"/>
                </a:cubicBezTo>
                <a:cubicBezTo>
                  <a:pt x="461" y="37"/>
                  <a:pt x="429" y="57"/>
                  <a:pt x="426" y="89"/>
                </a:cubicBezTo>
                <a:cubicBezTo>
                  <a:pt x="425" y="103"/>
                  <a:pt x="418" y="114"/>
                  <a:pt x="417" y="128"/>
                </a:cubicBezTo>
                <a:cubicBezTo>
                  <a:pt x="416" y="142"/>
                  <a:pt x="405" y="149"/>
                  <a:pt x="410" y="163"/>
                </a:cubicBezTo>
                <a:cubicBezTo>
                  <a:pt x="409" y="172"/>
                  <a:pt x="412" y="172"/>
                  <a:pt x="412" y="180"/>
                </a:cubicBezTo>
                <a:cubicBezTo>
                  <a:pt x="409" y="189"/>
                  <a:pt x="417" y="200"/>
                  <a:pt x="417" y="200"/>
                </a:cubicBezTo>
                <a:cubicBezTo>
                  <a:pt x="417" y="200"/>
                  <a:pt x="417" y="200"/>
                  <a:pt x="417" y="200"/>
                </a:cubicBezTo>
                <a:cubicBezTo>
                  <a:pt x="416" y="200"/>
                  <a:pt x="415" y="202"/>
                  <a:pt x="414" y="204"/>
                </a:cubicBezTo>
                <a:cubicBezTo>
                  <a:pt x="414" y="204"/>
                  <a:pt x="414" y="204"/>
                  <a:pt x="414" y="204"/>
                </a:cubicBezTo>
                <a:cubicBezTo>
                  <a:pt x="413" y="205"/>
                  <a:pt x="413" y="205"/>
                  <a:pt x="413" y="206"/>
                </a:cubicBezTo>
                <a:cubicBezTo>
                  <a:pt x="413" y="207"/>
                  <a:pt x="413" y="207"/>
                  <a:pt x="413" y="207"/>
                </a:cubicBezTo>
                <a:cubicBezTo>
                  <a:pt x="412" y="208"/>
                  <a:pt x="412" y="209"/>
                  <a:pt x="412" y="211"/>
                </a:cubicBezTo>
                <a:cubicBezTo>
                  <a:pt x="412" y="218"/>
                  <a:pt x="419" y="233"/>
                  <a:pt x="419" y="239"/>
                </a:cubicBezTo>
                <a:cubicBezTo>
                  <a:pt x="419" y="244"/>
                  <a:pt x="420" y="258"/>
                  <a:pt x="424" y="267"/>
                </a:cubicBezTo>
                <a:cubicBezTo>
                  <a:pt x="427" y="276"/>
                  <a:pt x="425" y="280"/>
                  <a:pt x="429" y="286"/>
                </a:cubicBezTo>
                <a:cubicBezTo>
                  <a:pt x="432" y="291"/>
                  <a:pt x="433" y="296"/>
                  <a:pt x="436" y="300"/>
                </a:cubicBezTo>
                <a:cubicBezTo>
                  <a:pt x="437" y="300"/>
                  <a:pt x="437" y="301"/>
                  <a:pt x="437" y="301"/>
                </a:cubicBezTo>
                <a:cubicBezTo>
                  <a:pt x="438" y="302"/>
                  <a:pt x="438" y="302"/>
                  <a:pt x="438" y="302"/>
                </a:cubicBezTo>
                <a:cubicBezTo>
                  <a:pt x="438" y="302"/>
                  <a:pt x="439" y="303"/>
                  <a:pt x="439" y="303"/>
                </a:cubicBezTo>
                <a:cubicBezTo>
                  <a:pt x="439" y="303"/>
                  <a:pt x="440" y="304"/>
                  <a:pt x="440" y="304"/>
                </a:cubicBezTo>
                <a:cubicBezTo>
                  <a:pt x="440" y="304"/>
                  <a:pt x="441" y="305"/>
                  <a:pt x="441" y="305"/>
                </a:cubicBezTo>
                <a:cubicBezTo>
                  <a:pt x="441" y="305"/>
                  <a:pt x="442" y="306"/>
                  <a:pt x="442" y="306"/>
                </a:cubicBezTo>
                <a:cubicBezTo>
                  <a:pt x="442" y="306"/>
                  <a:pt x="443" y="306"/>
                  <a:pt x="443" y="306"/>
                </a:cubicBezTo>
                <a:cubicBezTo>
                  <a:pt x="445" y="308"/>
                  <a:pt x="448" y="310"/>
                  <a:pt x="449" y="310"/>
                </a:cubicBezTo>
                <a:cubicBezTo>
                  <a:pt x="449" y="310"/>
                  <a:pt x="449" y="310"/>
                  <a:pt x="449" y="310"/>
                </a:cubicBezTo>
                <a:cubicBezTo>
                  <a:pt x="449" y="312"/>
                  <a:pt x="450" y="314"/>
                  <a:pt x="450" y="316"/>
                </a:cubicBezTo>
                <a:cubicBezTo>
                  <a:pt x="450" y="316"/>
                  <a:pt x="450" y="316"/>
                  <a:pt x="450" y="316"/>
                </a:cubicBezTo>
                <a:cubicBezTo>
                  <a:pt x="450" y="317"/>
                  <a:pt x="450" y="318"/>
                  <a:pt x="450" y="319"/>
                </a:cubicBezTo>
                <a:cubicBezTo>
                  <a:pt x="450" y="319"/>
                  <a:pt x="450" y="319"/>
                  <a:pt x="450" y="319"/>
                </a:cubicBezTo>
                <a:cubicBezTo>
                  <a:pt x="450" y="320"/>
                  <a:pt x="450" y="321"/>
                  <a:pt x="450" y="322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50" y="323"/>
                  <a:pt x="451" y="324"/>
                  <a:pt x="451" y="326"/>
                </a:cubicBezTo>
                <a:cubicBezTo>
                  <a:pt x="451" y="326"/>
                  <a:pt x="451" y="326"/>
                  <a:pt x="451" y="326"/>
                </a:cubicBezTo>
                <a:cubicBezTo>
                  <a:pt x="451" y="327"/>
                  <a:pt x="451" y="328"/>
                  <a:pt x="451" y="329"/>
                </a:cubicBezTo>
                <a:cubicBezTo>
                  <a:pt x="451" y="329"/>
                  <a:pt x="451" y="330"/>
                  <a:pt x="451" y="330"/>
                </a:cubicBezTo>
                <a:cubicBezTo>
                  <a:pt x="451" y="331"/>
                  <a:pt x="452" y="332"/>
                  <a:pt x="452" y="333"/>
                </a:cubicBezTo>
                <a:cubicBezTo>
                  <a:pt x="452" y="333"/>
                  <a:pt x="452" y="333"/>
                  <a:pt x="452" y="334"/>
                </a:cubicBezTo>
                <a:cubicBezTo>
                  <a:pt x="452" y="335"/>
                  <a:pt x="452" y="336"/>
                  <a:pt x="452" y="336"/>
                </a:cubicBezTo>
                <a:cubicBezTo>
                  <a:pt x="452" y="337"/>
                  <a:pt x="452" y="337"/>
                  <a:pt x="453" y="338"/>
                </a:cubicBezTo>
                <a:cubicBezTo>
                  <a:pt x="453" y="339"/>
                  <a:pt x="453" y="339"/>
                  <a:pt x="453" y="340"/>
                </a:cubicBezTo>
                <a:cubicBezTo>
                  <a:pt x="453" y="341"/>
                  <a:pt x="453" y="341"/>
                  <a:pt x="453" y="342"/>
                </a:cubicBezTo>
                <a:cubicBezTo>
                  <a:pt x="453" y="342"/>
                  <a:pt x="454" y="343"/>
                  <a:pt x="454" y="344"/>
                </a:cubicBezTo>
                <a:cubicBezTo>
                  <a:pt x="454" y="344"/>
                  <a:pt x="454" y="345"/>
                  <a:pt x="454" y="345"/>
                </a:cubicBezTo>
                <a:cubicBezTo>
                  <a:pt x="454" y="346"/>
                  <a:pt x="454" y="347"/>
                  <a:pt x="454" y="347"/>
                </a:cubicBezTo>
                <a:cubicBezTo>
                  <a:pt x="455" y="348"/>
                  <a:pt x="455" y="348"/>
                  <a:pt x="455" y="349"/>
                </a:cubicBezTo>
                <a:cubicBezTo>
                  <a:pt x="455" y="349"/>
                  <a:pt x="455" y="350"/>
                  <a:pt x="455" y="351"/>
                </a:cubicBezTo>
                <a:cubicBezTo>
                  <a:pt x="455" y="351"/>
                  <a:pt x="456" y="352"/>
                  <a:pt x="456" y="352"/>
                </a:cubicBezTo>
                <a:cubicBezTo>
                  <a:pt x="456" y="353"/>
                  <a:pt x="456" y="353"/>
                  <a:pt x="456" y="354"/>
                </a:cubicBezTo>
                <a:cubicBezTo>
                  <a:pt x="456" y="354"/>
                  <a:pt x="457" y="355"/>
                  <a:pt x="457" y="355"/>
                </a:cubicBezTo>
                <a:cubicBezTo>
                  <a:pt x="457" y="356"/>
                  <a:pt x="457" y="356"/>
                  <a:pt x="457" y="357"/>
                </a:cubicBezTo>
                <a:cubicBezTo>
                  <a:pt x="457" y="357"/>
                  <a:pt x="458" y="358"/>
                  <a:pt x="458" y="358"/>
                </a:cubicBezTo>
                <a:cubicBezTo>
                  <a:pt x="458" y="359"/>
                  <a:pt x="458" y="359"/>
                  <a:pt x="458" y="359"/>
                </a:cubicBezTo>
                <a:cubicBezTo>
                  <a:pt x="459" y="360"/>
                  <a:pt x="459" y="361"/>
                  <a:pt x="459" y="362"/>
                </a:cubicBezTo>
                <a:cubicBezTo>
                  <a:pt x="460" y="362"/>
                  <a:pt x="460" y="363"/>
                  <a:pt x="461" y="364"/>
                </a:cubicBezTo>
                <a:cubicBezTo>
                  <a:pt x="461" y="365"/>
                  <a:pt x="461" y="365"/>
                  <a:pt x="461" y="366"/>
                </a:cubicBezTo>
                <a:cubicBezTo>
                  <a:pt x="461" y="377"/>
                  <a:pt x="463" y="401"/>
                  <a:pt x="459" y="425"/>
                </a:cubicBezTo>
                <a:cubicBezTo>
                  <a:pt x="459" y="425"/>
                  <a:pt x="459" y="426"/>
                  <a:pt x="459" y="426"/>
                </a:cubicBezTo>
                <a:cubicBezTo>
                  <a:pt x="459" y="427"/>
                  <a:pt x="458" y="427"/>
                  <a:pt x="458" y="427"/>
                </a:cubicBezTo>
                <a:cubicBezTo>
                  <a:pt x="454" y="452"/>
                  <a:pt x="443" y="475"/>
                  <a:pt x="420" y="479"/>
                </a:cubicBezTo>
                <a:cubicBezTo>
                  <a:pt x="400" y="481"/>
                  <a:pt x="333" y="512"/>
                  <a:pt x="324" y="520"/>
                </a:cubicBezTo>
                <a:cubicBezTo>
                  <a:pt x="311" y="533"/>
                  <a:pt x="280" y="536"/>
                  <a:pt x="261" y="540"/>
                </a:cubicBezTo>
                <a:cubicBezTo>
                  <a:pt x="241" y="544"/>
                  <a:pt x="200" y="567"/>
                  <a:pt x="180" y="653"/>
                </a:cubicBezTo>
                <a:cubicBezTo>
                  <a:pt x="171" y="693"/>
                  <a:pt x="161" y="744"/>
                  <a:pt x="167" y="792"/>
                </a:cubicBezTo>
                <a:cubicBezTo>
                  <a:pt x="170" y="825"/>
                  <a:pt x="146" y="886"/>
                  <a:pt x="143" y="992"/>
                </a:cubicBezTo>
                <a:cubicBezTo>
                  <a:pt x="144" y="1030"/>
                  <a:pt x="140" y="1058"/>
                  <a:pt x="135" y="1075"/>
                </a:cubicBezTo>
                <a:cubicBezTo>
                  <a:pt x="113" y="1129"/>
                  <a:pt x="113" y="1277"/>
                  <a:pt x="112" y="1315"/>
                </a:cubicBezTo>
                <a:cubicBezTo>
                  <a:pt x="111" y="1337"/>
                  <a:pt x="111" y="1369"/>
                  <a:pt x="107" y="1386"/>
                </a:cubicBezTo>
                <a:cubicBezTo>
                  <a:pt x="103" y="1402"/>
                  <a:pt x="106" y="1416"/>
                  <a:pt x="101" y="1430"/>
                </a:cubicBezTo>
                <a:cubicBezTo>
                  <a:pt x="97" y="1444"/>
                  <a:pt x="99" y="1464"/>
                  <a:pt x="96" y="1469"/>
                </a:cubicBezTo>
                <a:cubicBezTo>
                  <a:pt x="88" y="1477"/>
                  <a:pt x="53" y="1528"/>
                  <a:pt x="44" y="1539"/>
                </a:cubicBezTo>
                <a:cubicBezTo>
                  <a:pt x="36" y="1551"/>
                  <a:pt x="26" y="1586"/>
                  <a:pt x="21" y="1592"/>
                </a:cubicBezTo>
                <a:cubicBezTo>
                  <a:pt x="16" y="1598"/>
                  <a:pt x="15" y="1614"/>
                  <a:pt x="9" y="1628"/>
                </a:cubicBezTo>
                <a:cubicBezTo>
                  <a:pt x="4" y="1641"/>
                  <a:pt x="0" y="1653"/>
                  <a:pt x="17" y="1652"/>
                </a:cubicBezTo>
                <a:cubicBezTo>
                  <a:pt x="31" y="1651"/>
                  <a:pt x="46" y="1627"/>
                  <a:pt x="49" y="1611"/>
                </a:cubicBezTo>
                <a:cubicBezTo>
                  <a:pt x="53" y="1609"/>
                  <a:pt x="61" y="1599"/>
                  <a:pt x="70" y="1589"/>
                </a:cubicBezTo>
                <a:cubicBezTo>
                  <a:pt x="68" y="1597"/>
                  <a:pt x="74" y="1606"/>
                  <a:pt x="81" y="1633"/>
                </a:cubicBezTo>
                <a:cubicBezTo>
                  <a:pt x="81" y="1642"/>
                  <a:pt x="89" y="1665"/>
                  <a:pt x="88" y="1675"/>
                </a:cubicBezTo>
                <a:cubicBezTo>
                  <a:pt x="87" y="1686"/>
                  <a:pt x="94" y="1714"/>
                  <a:pt x="97" y="1728"/>
                </a:cubicBezTo>
                <a:cubicBezTo>
                  <a:pt x="100" y="1742"/>
                  <a:pt x="113" y="1743"/>
                  <a:pt x="122" y="1739"/>
                </a:cubicBezTo>
                <a:cubicBezTo>
                  <a:pt x="122" y="1739"/>
                  <a:pt x="121" y="1751"/>
                  <a:pt x="134" y="1753"/>
                </a:cubicBezTo>
                <a:cubicBezTo>
                  <a:pt x="146" y="1755"/>
                  <a:pt x="148" y="1733"/>
                  <a:pt x="148" y="1733"/>
                </a:cubicBezTo>
                <a:cubicBezTo>
                  <a:pt x="148" y="1733"/>
                  <a:pt x="148" y="1741"/>
                  <a:pt x="157" y="1742"/>
                </a:cubicBezTo>
                <a:cubicBezTo>
                  <a:pt x="171" y="1742"/>
                  <a:pt x="173" y="1715"/>
                  <a:pt x="173" y="1715"/>
                </a:cubicBezTo>
                <a:cubicBezTo>
                  <a:pt x="173" y="1715"/>
                  <a:pt x="174" y="1716"/>
                  <a:pt x="174" y="1716"/>
                </a:cubicBezTo>
                <a:cubicBezTo>
                  <a:pt x="174" y="1716"/>
                  <a:pt x="174" y="1716"/>
                  <a:pt x="174" y="1716"/>
                </a:cubicBezTo>
                <a:cubicBezTo>
                  <a:pt x="174" y="1716"/>
                  <a:pt x="174" y="1717"/>
                  <a:pt x="174" y="1717"/>
                </a:cubicBezTo>
                <a:cubicBezTo>
                  <a:pt x="174" y="1716"/>
                  <a:pt x="174" y="1716"/>
                  <a:pt x="174" y="1716"/>
                </a:cubicBezTo>
                <a:cubicBezTo>
                  <a:pt x="174" y="1717"/>
                  <a:pt x="174" y="1717"/>
                  <a:pt x="174" y="1717"/>
                </a:cubicBezTo>
                <a:cubicBezTo>
                  <a:pt x="174" y="1717"/>
                  <a:pt x="174" y="1717"/>
                  <a:pt x="174" y="1717"/>
                </a:cubicBezTo>
                <a:cubicBezTo>
                  <a:pt x="174" y="1718"/>
                  <a:pt x="175" y="1718"/>
                  <a:pt x="175" y="1719"/>
                </a:cubicBezTo>
                <a:cubicBezTo>
                  <a:pt x="175" y="1719"/>
                  <a:pt x="176" y="1719"/>
                  <a:pt x="176" y="1719"/>
                </a:cubicBezTo>
                <a:cubicBezTo>
                  <a:pt x="176" y="1719"/>
                  <a:pt x="176" y="1719"/>
                  <a:pt x="176" y="1719"/>
                </a:cubicBezTo>
                <a:cubicBezTo>
                  <a:pt x="176" y="1720"/>
                  <a:pt x="177" y="1720"/>
                  <a:pt x="177" y="1720"/>
                </a:cubicBezTo>
                <a:cubicBezTo>
                  <a:pt x="177" y="1720"/>
                  <a:pt x="177" y="1720"/>
                  <a:pt x="177" y="1720"/>
                </a:cubicBezTo>
                <a:cubicBezTo>
                  <a:pt x="178" y="1720"/>
                  <a:pt x="178" y="1720"/>
                  <a:pt x="179" y="1720"/>
                </a:cubicBezTo>
                <a:cubicBezTo>
                  <a:pt x="179" y="1720"/>
                  <a:pt x="179" y="1720"/>
                  <a:pt x="179" y="1720"/>
                </a:cubicBezTo>
                <a:cubicBezTo>
                  <a:pt x="180" y="1720"/>
                  <a:pt x="180" y="1720"/>
                  <a:pt x="181" y="1720"/>
                </a:cubicBezTo>
                <a:cubicBezTo>
                  <a:pt x="188" y="1720"/>
                  <a:pt x="194" y="1691"/>
                  <a:pt x="197" y="1679"/>
                </a:cubicBezTo>
                <a:cubicBezTo>
                  <a:pt x="200" y="1667"/>
                  <a:pt x="205" y="1657"/>
                  <a:pt x="206" y="1647"/>
                </a:cubicBezTo>
                <a:cubicBezTo>
                  <a:pt x="207" y="1638"/>
                  <a:pt x="208" y="1632"/>
                  <a:pt x="216" y="1589"/>
                </a:cubicBezTo>
                <a:cubicBezTo>
                  <a:pt x="224" y="1546"/>
                  <a:pt x="199" y="1500"/>
                  <a:pt x="202" y="1486"/>
                </a:cubicBezTo>
                <a:cubicBezTo>
                  <a:pt x="206" y="1471"/>
                  <a:pt x="193" y="1449"/>
                  <a:pt x="195" y="1445"/>
                </a:cubicBezTo>
                <a:cubicBezTo>
                  <a:pt x="197" y="1441"/>
                  <a:pt x="201" y="1425"/>
                  <a:pt x="204" y="1409"/>
                </a:cubicBezTo>
                <a:cubicBezTo>
                  <a:pt x="206" y="1393"/>
                  <a:pt x="264" y="1251"/>
                  <a:pt x="270" y="1219"/>
                </a:cubicBezTo>
                <a:cubicBezTo>
                  <a:pt x="281" y="1159"/>
                  <a:pt x="281" y="1132"/>
                  <a:pt x="274" y="1090"/>
                </a:cubicBezTo>
                <a:cubicBezTo>
                  <a:pt x="275" y="1059"/>
                  <a:pt x="288" y="975"/>
                  <a:pt x="290" y="960"/>
                </a:cubicBezTo>
                <a:cubicBezTo>
                  <a:pt x="291" y="957"/>
                  <a:pt x="291" y="942"/>
                  <a:pt x="293" y="932"/>
                </a:cubicBezTo>
                <a:cubicBezTo>
                  <a:pt x="294" y="926"/>
                  <a:pt x="295" y="915"/>
                  <a:pt x="295" y="902"/>
                </a:cubicBezTo>
                <a:cubicBezTo>
                  <a:pt x="296" y="904"/>
                  <a:pt x="296" y="904"/>
                  <a:pt x="296" y="904"/>
                </a:cubicBezTo>
                <a:cubicBezTo>
                  <a:pt x="296" y="918"/>
                  <a:pt x="300" y="942"/>
                  <a:pt x="302" y="980"/>
                </a:cubicBezTo>
                <a:cubicBezTo>
                  <a:pt x="301" y="1011"/>
                  <a:pt x="316" y="1068"/>
                  <a:pt x="318" y="1098"/>
                </a:cubicBezTo>
                <a:cubicBezTo>
                  <a:pt x="314" y="1107"/>
                  <a:pt x="329" y="1264"/>
                  <a:pt x="329" y="1264"/>
                </a:cubicBezTo>
                <a:cubicBezTo>
                  <a:pt x="328" y="1265"/>
                  <a:pt x="328" y="1265"/>
                  <a:pt x="328" y="1265"/>
                </a:cubicBezTo>
                <a:cubicBezTo>
                  <a:pt x="328" y="1265"/>
                  <a:pt x="328" y="1265"/>
                  <a:pt x="328" y="1266"/>
                </a:cubicBezTo>
                <a:cubicBezTo>
                  <a:pt x="328" y="1266"/>
                  <a:pt x="328" y="1266"/>
                  <a:pt x="328" y="1266"/>
                </a:cubicBezTo>
                <a:cubicBezTo>
                  <a:pt x="326" y="1272"/>
                  <a:pt x="321" y="1288"/>
                  <a:pt x="317" y="1309"/>
                </a:cubicBezTo>
                <a:cubicBezTo>
                  <a:pt x="317" y="1309"/>
                  <a:pt x="317" y="1309"/>
                  <a:pt x="316" y="1310"/>
                </a:cubicBezTo>
                <a:cubicBezTo>
                  <a:pt x="316" y="1311"/>
                  <a:pt x="316" y="1313"/>
                  <a:pt x="315" y="1314"/>
                </a:cubicBezTo>
                <a:cubicBezTo>
                  <a:pt x="315" y="1315"/>
                  <a:pt x="315" y="1315"/>
                  <a:pt x="315" y="1316"/>
                </a:cubicBezTo>
                <a:cubicBezTo>
                  <a:pt x="315" y="1317"/>
                  <a:pt x="314" y="1319"/>
                  <a:pt x="314" y="1320"/>
                </a:cubicBezTo>
                <a:cubicBezTo>
                  <a:pt x="314" y="1321"/>
                  <a:pt x="314" y="1321"/>
                  <a:pt x="314" y="1322"/>
                </a:cubicBezTo>
                <a:cubicBezTo>
                  <a:pt x="313" y="1323"/>
                  <a:pt x="313" y="1325"/>
                  <a:pt x="313" y="1326"/>
                </a:cubicBezTo>
                <a:cubicBezTo>
                  <a:pt x="313" y="1327"/>
                  <a:pt x="312" y="1328"/>
                  <a:pt x="312" y="1328"/>
                </a:cubicBezTo>
                <a:cubicBezTo>
                  <a:pt x="312" y="1330"/>
                  <a:pt x="312" y="1331"/>
                  <a:pt x="311" y="1332"/>
                </a:cubicBezTo>
                <a:cubicBezTo>
                  <a:pt x="311" y="1333"/>
                  <a:pt x="311" y="1334"/>
                  <a:pt x="311" y="1335"/>
                </a:cubicBezTo>
                <a:cubicBezTo>
                  <a:pt x="311" y="1336"/>
                  <a:pt x="310" y="1337"/>
                  <a:pt x="310" y="1339"/>
                </a:cubicBezTo>
                <a:cubicBezTo>
                  <a:pt x="310" y="1340"/>
                  <a:pt x="310" y="1341"/>
                  <a:pt x="310" y="1341"/>
                </a:cubicBezTo>
                <a:cubicBezTo>
                  <a:pt x="309" y="1343"/>
                  <a:pt x="309" y="1344"/>
                  <a:pt x="309" y="1345"/>
                </a:cubicBezTo>
                <a:cubicBezTo>
                  <a:pt x="309" y="1346"/>
                  <a:pt x="308" y="1347"/>
                  <a:pt x="308" y="1348"/>
                </a:cubicBezTo>
                <a:cubicBezTo>
                  <a:pt x="308" y="1349"/>
                  <a:pt x="308" y="1350"/>
                  <a:pt x="307" y="1352"/>
                </a:cubicBezTo>
                <a:cubicBezTo>
                  <a:pt x="307" y="1353"/>
                  <a:pt x="307" y="1354"/>
                  <a:pt x="307" y="1355"/>
                </a:cubicBezTo>
                <a:cubicBezTo>
                  <a:pt x="307" y="1356"/>
                  <a:pt x="306" y="1357"/>
                  <a:pt x="306" y="1358"/>
                </a:cubicBezTo>
                <a:cubicBezTo>
                  <a:pt x="306" y="1359"/>
                  <a:pt x="306" y="1360"/>
                  <a:pt x="306" y="1361"/>
                </a:cubicBezTo>
                <a:cubicBezTo>
                  <a:pt x="305" y="1363"/>
                  <a:pt x="305" y="1364"/>
                  <a:pt x="305" y="1365"/>
                </a:cubicBezTo>
                <a:cubicBezTo>
                  <a:pt x="305" y="1366"/>
                  <a:pt x="304" y="1367"/>
                  <a:pt x="304" y="1368"/>
                </a:cubicBezTo>
                <a:cubicBezTo>
                  <a:pt x="304" y="1369"/>
                  <a:pt x="304" y="1370"/>
                  <a:pt x="304" y="1371"/>
                </a:cubicBezTo>
                <a:cubicBezTo>
                  <a:pt x="303" y="1372"/>
                  <a:pt x="303" y="1373"/>
                  <a:pt x="303" y="1375"/>
                </a:cubicBezTo>
                <a:cubicBezTo>
                  <a:pt x="303" y="1376"/>
                  <a:pt x="303" y="1377"/>
                  <a:pt x="303" y="1378"/>
                </a:cubicBezTo>
                <a:cubicBezTo>
                  <a:pt x="302" y="1379"/>
                  <a:pt x="302" y="1380"/>
                  <a:pt x="302" y="1381"/>
                </a:cubicBezTo>
                <a:cubicBezTo>
                  <a:pt x="302" y="1382"/>
                  <a:pt x="302" y="1383"/>
                  <a:pt x="301" y="1384"/>
                </a:cubicBezTo>
                <a:cubicBezTo>
                  <a:pt x="301" y="1385"/>
                  <a:pt x="301" y="1386"/>
                  <a:pt x="301" y="1387"/>
                </a:cubicBezTo>
                <a:cubicBezTo>
                  <a:pt x="301" y="1388"/>
                  <a:pt x="301" y="1389"/>
                  <a:pt x="300" y="1390"/>
                </a:cubicBezTo>
                <a:cubicBezTo>
                  <a:pt x="300" y="1391"/>
                  <a:pt x="300" y="1392"/>
                  <a:pt x="300" y="1393"/>
                </a:cubicBezTo>
                <a:cubicBezTo>
                  <a:pt x="300" y="1394"/>
                  <a:pt x="300" y="1395"/>
                  <a:pt x="299" y="1396"/>
                </a:cubicBezTo>
                <a:cubicBezTo>
                  <a:pt x="299" y="1397"/>
                  <a:pt x="299" y="1398"/>
                  <a:pt x="299" y="1399"/>
                </a:cubicBezTo>
                <a:cubicBezTo>
                  <a:pt x="299" y="1400"/>
                  <a:pt x="299" y="1401"/>
                  <a:pt x="299" y="1401"/>
                </a:cubicBezTo>
                <a:cubicBezTo>
                  <a:pt x="298" y="1403"/>
                  <a:pt x="298" y="1404"/>
                  <a:pt x="298" y="1405"/>
                </a:cubicBezTo>
                <a:cubicBezTo>
                  <a:pt x="298" y="1405"/>
                  <a:pt x="298" y="1406"/>
                  <a:pt x="298" y="1407"/>
                </a:cubicBezTo>
                <a:cubicBezTo>
                  <a:pt x="298" y="1408"/>
                  <a:pt x="298" y="1409"/>
                  <a:pt x="297" y="1410"/>
                </a:cubicBezTo>
                <a:cubicBezTo>
                  <a:pt x="297" y="1411"/>
                  <a:pt x="297" y="1411"/>
                  <a:pt x="297" y="1412"/>
                </a:cubicBezTo>
                <a:cubicBezTo>
                  <a:pt x="297" y="1413"/>
                  <a:pt x="297" y="1414"/>
                  <a:pt x="297" y="1415"/>
                </a:cubicBezTo>
                <a:cubicBezTo>
                  <a:pt x="297" y="1415"/>
                  <a:pt x="297" y="1416"/>
                  <a:pt x="297" y="1417"/>
                </a:cubicBezTo>
                <a:cubicBezTo>
                  <a:pt x="296" y="1418"/>
                  <a:pt x="296" y="1419"/>
                  <a:pt x="296" y="1419"/>
                </a:cubicBezTo>
                <a:cubicBezTo>
                  <a:pt x="296" y="1420"/>
                  <a:pt x="296" y="1421"/>
                  <a:pt x="296" y="1421"/>
                </a:cubicBezTo>
                <a:cubicBezTo>
                  <a:pt x="296" y="1422"/>
                  <a:pt x="296" y="1423"/>
                  <a:pt x="296" y="1424"/>
                </a:cubicBezTo>
                <a:cubicBezTo>
                  <a:pt x="296" y="1424"/>
                  <a:pt x="296" y="1425"/>
                  <a:pt x="296" y="1425"/>
                </a:cubicBezTo>
                <a:cubicBezTo>
                  <a:pt x="296" y="1426"/>
                  <a:pt x="296" y="1428"/>
                  <a:pt x="296" y="1429"/>
                </a:cubicBezTo>
                <a:cubicBezTo>
                  <a:pt x="293" y="1447"/>
                  <a:pt x="300" y="1472"/>
                  <a:pt x="298" y="1512"/>
                </a:cubicBezTo>
                <a:cubicBezTo>
                  <a:pt x="295" y="1562"/>
                  <a:pt x="251" y="1762"/>
                  <a:pt x="333" y="2014"/>
                </a:cubicBezTo>
                <a:cubicBezTo>
                  <a:pt x="338" y="2029"/>
                  <a:pt x="338" y="2079"/>
                  <a:pt x="344" y="2107"/>
                </a:cubicBezTo>
                <a:cubicBezTo>
                  <a:pt x="345" y="2114"/>
                  <a:pt x="359" y="2145"/>
                  <a:pt x="360" y="2189"/>
                </a:cubicBezTo>
                <a:cubicBezTo>
                  <a:pt x="361" y="2259"/>
                  <a:pt x="354" y="2349"/>
                  <a:pt x="356" y="2399"/>
                </a:cubicBezTo>
                <a:cubicBezTo>
                  <a:pt x="359" y="2481"/>
                  <a:pt x="393" y="2556"/>
                  <a:pt x="407" y="2609"/>
                </a:cubicBezTo>
                <a:cubicBezTo>
                  <a:pt x="420" y="2661"/>
                  <a:pt x="425" y="2703"/>
                  <a:pt x="422" y="2713"/>
                </a:cubicBezTo>
                <a:cubicBezTo>
                  <a:pt x="420" y="2722"/>
                  <a:pt x="418" y="2740"/>
                  <a:pt x="425" y="2755"/>
                </a:cubicBezTo>
                <a:cubicBezTo>
                  <a:pt x="426" y="2756"/>
                  <a:pt x="402" y="2808"/>
                  <a:pt x="389" y="2817"/>
                </a:cubicBezTo>
                <a:cubicBezTo>
                  <a:pt x="377" y="2827"/>
                  <a:pt x="373" y="2835"/>
                  <a:pt x="364" y="2840"/>
                </a:cubicBezTo>
                <a:cubicBezTo>
                  <a:pt x="354" y="2845"/>
                  <a:pt x="349" y="2850"/>
                  <a:pt x="345" y="2861"/>
                </a:cubicBezTo>
                <a:cubicBezTo>
                  <a:pt x="342" y="2869"/>
                  <a:pt x="333" y="2881"/>
                  <a:pt x="340" y="2887"/>
                </a:cubicBezTo>
                <a:cubicBezTo>
                  <a:pt x="341" y="2888"/>
                  <a:pt x="342" y="2888"/>
                  <a:pt x="343" y="2889"/>
                </a:cubicBezTo>
                <a:cubicBezTo>
                  <a:pt x="344" y="2889"/>
                  <a:pt x="344" y="2889"/>
                  <a:pt x="344" y="2889"/>
                </a:cubicBezTo>
                <a:cubicBezTo>
                  <a:pt x="343" y="2892"/>
                  <a:pt x="343" y="2894"/>
                  <a:pt x="344" y="2896"/>
                </a:cubicBezTo>
                <a:cubicBezTo>
                  <a:pt x="348" y="2903"/>
                  <a:pt x="355" y="2905"/>
                  <a:pt x="364" y="2904"/>
                </a:cubicBezTo>
                <a:cubicBezTo>
                  <a:pt x="365" y="2902"/>
                  <a:pt x="365" y="2902"/>
                  <a:pt x="365" y="2902"/>
                </a:cubicBezTo>
                <a:cubicBezTo>
                  <a:pt x="366" y="2905"/>
                  <a:pt x="366" y="2908"/>
                  <a:pt x="368" y="2910"/>
                </a:cubicBezTo>
                <a:cubicBezTo>
                  <a:pt x="374" y="2919"/>
                  <a:pt x="394" y="2923"/>
                  <a:pt x="402" y="2915"/>
                </a:cubicBezTo>
                <a:cubicBezTo>
                  <a:pt x="403" y="2916"/>
                  <a:pt x="404" y="2916"/>
                  <a:pt x="406" y="2917"/>
                </a:cubicBezTo>
                <a:cubicBezTo>
                  <a:pt x="407" y="2917"/>
                  <a:pt x="408" y="2917"/>
                  <a:pt x="409" y="2918"/>
                </a:cubicBezTo>
                <a:cubicBezTo>
                  <a:pt x="410" y="2918"/>
                  <a:pt x="410" y="2918"/>
                  <a:pt x="411" y="2918"/>
                </a:cubicBezTo>
                <a:cubicBezTo>
                  <a:pt x="413" y="2919"/>
                  <a:pt x="414" y="2919"/>
                  <a:pt x="416" y="2919"/>
                </a:cubicBezTo>
                <a:cubicBezTo>
                  <a:pt x="416" y="2919"/>
                  <a:pt x="416" y="2919"/>
                  <a:pt x="416" y="2919"/>
                </a:cubicBezTo>
                <a:cubicBezTo>
                  <a:pt x="425" y="2920"/>
                  <a:pt x="435" y="2918"/>
                  <a:pt x="440" y="2912"/>
                </a:cubicBezTo>
                <a:cubicBezTo>
                  <a:pt x="440" y="2912"/>
                  <a:pt x="440" y="2912"/>
                  <a:pt x="440" y="2912"/>
                </a:cubicBezTo>
                <a:cubicBezTo>
                  <a:pt x="440" y="2913"/>
                  <a:pt x="441" y="2913"/>
                  <a:pt x="441" y="2914"/>
                </a:cubicBezTo>
                <a:cubicBezTo>
                  <a:pt x="441" y="2913"/>
                  <a:pt x="441" y="2913"/>
                  <a:pt x="441" y="2913"/>
                </a:cubicBezTo>
                <a:cubicBezTo>
                  <a:pt x="446" y="2925"/>
                  <a:pt x="462" y="2926"/>
                  <a:pt x="475" y="2924"/>
                </a:cubicBezTo>
                <a:cubicBezTo>
                  <a:pt x="475" y="2924"/>
                  <a:pt x="475" y="2924"/>
                  <a:pt x="475" y="2924"/>
                </a:cubicBezTo>
                <a:cubicBezTo>
                  <a:pt x="476" y="2924"/>
                  <a:pt x="477" y="2924"/>
                  <a:pt x="478" y="2924"/>
                </a:cubicBezTo>
                <a:cubicBezTo>
                  <a:pt x="478" y="2924"/>
                  <a:pt x="479" y="2923"/>
                  <a:pt x="479" y="2923"/>
                </a:cubicBezTo>
                <a:cubicBezTo>
                  <a:pt x="480" y="2923"/>
                  <a:pt x="480" y="2923"/>
                  <a:pt x="481" y="2923"/>
                </a:cubicBezTo>
                <a:cubicBezTo>
                  <a:pt x="482" y="2923"/>
                  <a:pt x="482" y="2923"/>
                  <a:pt x="483" y="2923"/>
                </a:cubicBezTo>
                <a:cubicBezTo>
                  <a:pt x="485" y="2922"/>
                  <a:pt x="486" y="2922"/>
                  <a:pt x="488" y="2921"/>
                </a:cubicBezTo>
                <a:cubicBezTo>
                  <a:pt x="488" y="2921"/>
                  <a:pt x="489" y="2921"/>
                  <a:pt x="489" y="2921"/>
                </a:cubicBezTo>
                <a:cubicBezTo>
                  <a:pt x="490" y="2921"/>
                  <a:pt x="491" y="2920"/>
                  <a:pt x="492" y="2920"/>
                </a:cubicBezTo>
                <a:cubicBezTo>
                  <a:pt x="492" y="2920"/>
                  <a:pt x="493" y="2919"/>
                  <a:pt x="493" y="2919"/>
                </a:cubicBezTo>
                <a:cubicBezTo>
                  <a:pt x="494" y="2919"/>
                  <a:pt x="495" y="2918"/>
                  <a:pt x="496" y="2918"/>
                </a:cubicBezTo>
                <a:cubicBezTo>
                  <a:pt x="496" y="2918"/>
                  <a:pt x="496" y="2917"/>
                  <a:pt x="497" y="2917"/>
                </a:cubicBezTo>
                <a:cubicBezTo>
                  <a:pt x="498" y="2917"/>
                  <a:pt x="498" y="2916"/>
                  <a:pt x="499" y="2916"/>
                </a:cubicBezTo>
                <a:cubicBezTo>
                  <a:pt x="499" y="2915"/>
                  <a:pt x="500" y="2915"/>
                  <a:pt x="500" y="2915"/>
                </a:cubicBezTo>
                <a:cubicBezTo>
                  <a:pt x="501" y="2914"/>
                  <a:pt x="501" y="2914"/>
                  <a:pt x="502" y="2913"/>
                </a:cubicBezTo>
                <a:cubicBezTo>
                  <a:pt x="502" y="2913"/>
                  <a:pt x="503" y="2913"/>
                  <a:pt x="503" y="2913"/>
                </a:cubicBezTo>
                <a:cubicBezTo>
                  <a:pt x="505" y="2911"/>
                  <a:pt x="506" y="2909"/>
                  <a:pt x="508" y="2908"/>
                </a:cubicBezTo>
                <a:cubicBezTo>
                  <a:pt x="508" y="2908"/>
                  <a:pt x="508" y="2908"/>
                  <a:pt x="508" y="2908"/>
                </a:cubicBezTo>
                <a:cubicBezTo>
                  <a:pt x="508" y="2908"/>
                  <a:pt x="508" y="2908"/>
                  <a:pt x="508" y="2908"/>
                </a:cubicBezTo>
                <a:cubicBezTo>
                  <a:pt x="509" y="2907"/>
                  <a:pt x="510" y="2906"/>
                  <a:pt x="511" y="2905"/>
                </a:cubicBezTo>
                <a:cubicBezTo>
                  <a:pt x="519" y="2899"/>
                  <a:pt x="525" y="2894"/>
                  <a:pt x="523" y="2879"/>
                </a:cubicBezTo>
                <a:cubicBezTo>
                  <a:pt x="520" y="2864"/>
                  <a:pt x="522" y="2864"/>
                  <a:pt x="524" y="2846"/>
                </a:cubicBezTo>
                <a:cubicBezTo>
                  <a:pt x="525" y="2835"/>
                  <a:pt x="534" y="2832"/>
                  <a:pt x="536" y="2815"/>
                </a:cubicBezTo>
                <a:cubicBezTo>
                  <a:pt x="537" y="2801"/>
                  <a:pt x="526" y="2741"/>
                  <a:pt x="527" y="2733"/>
                </a:cubicBezTo>
                <a:cubicBezTo>
                  <a:pt x="530" y="2715"/>
                  <a:pt x="517" y="2700"/>
                  <a:pt x="513" y="2669"/>
                </a:cubicBezTo>
                <a:cubicBezTo>
                  <a:pt x="508" y="2639"/>
                  <a:pt x="520" y="2535"/>
                  <a:pt x="520" y="2516"/>
                </a:cubicBezTo>
                <a:cubicBezTo>
                  <a:pt x="520" y="2480"/>
                  <a:pt x="539" y="2421"/>
                  <a:pt x="534" y="2348"/>
                </a:cubicBezTo>
                <a:cubicBezTo>
                  <a:pt x="531" y="2306"/>
                  <a:pt x="510" y="2177"/>
                  <a:pt x="510" y="2148"/>
                </a:cubicBezTo>
                <a:cubicBezTo>
                  <a:pt x="510" y="2143"/>
                  <a:pt x="509" y="2110"/>
                  <a:pt x="511" y="2105"/>
                </a:cubicBezTo>
                <a:cubicBezTo>
                  <a:pt x="517" y="2085"/>
                  <a:pt x="544" y="1849"/>
                  <a:pt x="544" y="1847"/>
                </a:cubicBezTo>
                <a:cubicBezTo>
                  <a:pt x="547" y="1823"/>
                  <a:pt x="555" y="1690"/>
                  <a:pt x="558" y="1646"/>
                </a:cubicBezTo>
                <a:cubicBezTo>
                  <a:pt x="559" y="1646"/>
                  <a:pt x="561" y="1646"/>
                  <a:pt x="562" y="1646"/>
                </a:cubicBezTo>
                <a:cubicBezTo>
                  <a:pt x="565" y="1689"/>
                  <a:pt x="573" y="1823"/>
                  <a:pt x="576" y="1847"/>
                </a:cubicBezTo>
                <a:cubicBezTo>
                  <a:pt x="576" y="1849"/>
                  <a:pt x="603" y="2085"/>
                  <a:pt x="609" y="2105"/>
                </a:cubicBezTo>
                <a:cubicBezTo>
                  <a:pt x="611" y="2110"/>
                  <a:pt x="610" y="2143"/>
                  <a:pt x="610" y="2148"/>
                </a:cubicBezTo>
                <a:cubicBezTo>
                  <a:pt x="610" y="2177"/>
                  <a:pt x="589" y="2306"/>
                  <a:pt x="586" y="2348"/>
                </a:cubicBezTo>
                <a:cubicBezTo>
                  <a:pt x="581" y="2421"/>
                  <a:pt x="600" y="2480"/>
                  <a:pt x="600" y="2516"/>
                </a:cubicBezTo>
                <a:cubicBezTo>
                  <a:pt x="600" y="2535"/>
                  <a:pt x="612" y="2639"/>
                  <a:pt x="607" y="2669"/>
                </a:cubicBezTo>
                <a:cubicBezTo>
                  <a:pt x="603" y="2700"/>
                  <a:pt x="590" y="2715"/>
                  <a:pt x="593" y="2733"/>
                </a:cubicBezTo>
                <a:cubicBezTo>
                  <a:pt x="594" y="2741"/>
                  <a:pt x="583" y="2801"/>
                  <a:pt x="584" y="2815"/>
                </a:cubicBezTo>
                <a:cubicBezTo>
                  <a:pt x="586" y="2832"/>
                  <a:pt x="595" y="2835"/>
                  <a:pt x="596" y="2846"/>
                </a:cubicBezTo>
                <a:cubicBezTo>
                  <a:pt x="598" y="2864"/>
                  <a:pt x="600" y="2864"/>
                  <a:pt x="597" y="2879"/>
                </a:cubicBezTo>
                <a:cubicBezTo>
                  <a:pt x="595" y="2894"/>
                  <a:pt x="601" y="2899"/>
                  <a:pt x="609" y="2905"/>
                </a:cubicBezTo>
                <a:cubicBezTo>
                  <a:pt x="610" y="2906"/>
                  <a:pt x="611" y="2907"/>
                  <a:pt x="612" y="2908"/>
                </a:cubicBezTo>
                <a:cubicBezTo>
                  <a:pt x="612" y="2908"/>
                  <a:pt x="612" y="2908"/>
                  <a:pt x="612" y="2908"/>
                </a:cubicBezTo>
                <a:cubicBezTo>
                  <a:pt x="612" y="2908"/>
                  <a:pt x="612" y="2908"/>
                  <a:pt x="612" y="2908"/>
                </a:cubicBezTo>
                <a:cubicBezTo>
                  <a:pt x="614" y="2909"/>
                  <a:pt x="615" y="2911"/>
                  <a:pt x="617" y="2913"/>
                </a:cubicBezTo>
                <a:cubicBezTo>
                  <a:pt x="617" y="2913"/>
                  <a:pt x="618" y="2913"/>
                  <a:pt x="618" y="2913"/>
                </a:cubicBezTo>
                <a:cubicBezTo>
                  <a:pt x="619" y="2914"/>
                  <a:pt x="619" y="2914"/>
                  <a:pt x="620" y="2915"/>
                </a:cubicBezTo>
                <a:cubicBezTo>
                  <a:pt x="620" y="2915"/>
                  <a:pt x="621" y="2915"/>
                  <a:pt x="621" y="2916"/>
                </a:cubicBezTo>
                <a:cubicBezTo>
                  <a:pt x="622" y="2916"/>
                  <a:pt x="622" y="2917"/>
                  <a:pt x="623" y="2917"/>
                </a:cubicBezTo>
                <a:cubicBezTo>
                  <a:pt x="624" y="2917"/>
                  <a:pt x="624" y="2918"/>
                  <a:pt x="624" y="2918"/>
                </a:cubicBezTo>
                <a:cubicBezTo>
                  <a:pt x="625" y="2918"/>
                  <a:pt x="626" y="2919"/>
                  <a:pt x="627" y="2919"/>
                </a:cubicBezTo>
                <a:cubicBezTo>
                  <a:pt x="627" y="2919"/>
                  <a:pt x="628" y="2920"/>
                  <a:pt x="628" y="2920"/>
                </a:cubicBezTo>
                <a:cubicBezTo>
                  <a:pt x="629" y="2920"/>
                  <a:pt x="630" y="2921"/>
                  <a:pt x="631" y="2921"/>
                </a:cubicBezTo>
                <a:cubicBezTo>
                  <a:pt x="631" y="2921"/>
                  <a:pt x="632" y="2921"/>
                  <a:pt x="632" y="2921"/>
                </a:cubicBezTo>
                <a:cubicBezTo>
                  <a:pt x="634" y="2922"/>
                  <a:pt x="635" y="2922"/>
                  <a:pt x="637" y="2923"/>
                </a:cubicBezTo>
                <a:cubicBezTo>
                  <a:pt x="638" y="2923"/>
                  <a:pt x="639" y="2923"/>
                  <a:pt x="639" y="2923"/>
                </a:cubicBezTo>
                <a:cubicBezTo>
                  <a:pt x="640" y="2923"/>
                  <a:pt x="640" y="2923"/>
                  <a:pt x="641" y="2923"/>
                </a:cubicBezTo>
                <a:cubicBezTo>
                  <a:pt x="641" y="2923"/>
                  <a:pt x="642" y="2924"/>
                  <a:pt x="642" y="2924"/>
                </a:cubicBezTo>
                <a:cubicBezTo>
                  <a:pt x="643" y="2924"/>
                  <a:pt x="644" y="2924"/>
                  <a:pt x="644" y="2924"/>
                </a:cubicBezTo>
                <a:cubicBezTo>
                  <a:pt x="645" y="2924"/>
                  <a:pt x="645" y="2924"/>
                  <a:pt x="645" y="2924"/>
                </a:cubicBezTo>
                <a:cubicBezTo>
                  <a:pt x="646" y="2924"/>
                  <a:pt x="647" y="2924"/>
                  <a:pt x="648" y="2924"/>
                </a:cubicBezTo>
                <a:cubicBezTo>
                  <a:pt x="648" y="2924"/>
                  <a:pt x="648" y="2924"/>
                  <a:pt x="648" y="2924"/>
                </a:cubicBezTo>
                <a:cubicBezTo>
                  <a:pt x="660" y="2925"/>
                  <a:pt x="674" y="2924"/>
                  <a:pt x="679" y="2914"/>
                </a:cubicBezTo>
                <a:cubicBezTo>
                  <a:pt x="679" y="2914"/>
                  <a:pt x="679" y="2914"/>
                  <a:pt x="679" y="2914"/>
                </a:cubicBezTo>
                <a:cubicBezTo>
                  <a:pt x="679" y="2914"/>
                  <a:pt x="679" y="2914"/>
                  <a:pt x="679" y="2914"/>
                </a:cubicBezTo>
                <a:cubicBezTo>
                  <a:pt x="679" y="2913"/>
                  <a:pt x="679" y="2913"/>
                  <a:pt x="680" y="2912"/>
                </a:cubicBezTo>
                <a:cubicBezTo>
                  <a:pt x="680" y="2912"/>
                  <a:pt x="680" y="2912"/>
                  <a:pt x="680" y="2912"/>
                </a:cubicBezTo>
                <a:cubicBezTo>
                  <a:pt x="685" y="2918"/>
                  <a:pt x="695" y="2920"/>
                  <a:pt x="704" y="2919"/>
                </a:cubicBezTo>
                <a:cubicBezTo>
                  <a:pt x="704" y="2919"/>
                  <a:pt x="704" y="2919"/>
                  <a:pt x="704" y="2919"/>
                </a:cubicBezTo>
                <a:cubicBezTo>
                  <a:pt x="706" y="2919"/>
                  <a:pt x="707" y="2919"/>
                  <a:pt x="709" y="2918"/>
                </a:cubicBezTo>
                <a:cubicBezTo>
                  <a:pt x="710" y="2918"/>
                  <a:pt x="710" y="2918"/>
                  <a:pt x="711" y="2918"/>
                </a:cubicBezTo>
                <a:cubicBezTo>
                  <a:pt x="712" y="2917"/>
                  <a:pt x="713" y="2917"/>
                  <a:pt x="714" y="2917"/>
                </a:cubicBezTo>
                <a:cubicBezTo>
                  <a:pt x="716" y="2916"/>
                  <a:pt x="717" y="2916"/>
                  <a:pt x="718" y="2915"/>
                </a:cubicBezTo>
                <a:cubicBezTo>
                  <a:pt x="726" y="2923"/>
                  <a:pt x="746" y="2919"/>
                  <a:pt x="752" y="2910"/>
                </a:cubicBezTo>
                <a:cubicBezTo>
                  <a:pt x="754" y="2908"/>
                  <a:pt x="754" y="2905"/>
                  <a:pt x="755" y="2903"/>
                </a:cubicBezTo>
                <a:cubicBezTo>
                  <a:pt x="756" y="2904"/>
                  <a:pt x="756" y="2904"/>
                  <a:pt x="756" y="2904"/>
                </a:cubicBezTo>
                <a:cubicBezTo>
                  <a:pt x="765" y="2905"/>
                  <a:pt x="775" y="2902"/>
                  <a:pt x="776" y="2896"/>
                </a:cubicBezTo>
                <a:cubicBezTo>
                  <a:pt x="777" y="2894"/>
                  <a:pt x="777" y="2892"/>
                  <a:pt x="777" y="2889"/>
                </a:cubicBezTo>
                <a:cubicBezTo>
                  <a:pt x="777" y="2889"/>
                  <a:pt x="777" y="2889"/>
                  <a:pt x="777" y="2889"/>
                </a:cubicBezTo>
                <a:cubicBezTo>
                  <a:pt x="778" y="2888"/>
                  <a:pt x="779" y="2888"/>
                  <a:pt x="780" y="2887"/>
                </a:cubicBezTo>
                <a:cubicBezTo>
                  <a:pt x="787" y="2881"/>
                  <a:pt x="778" y="2869"/>
                  <a:pt x="775" y="2861"/>
                </a:cubicBezTo>
                <a:cubicBezTo>
                  <a:pt x="771" y="2850"/>
                  <a:pt x="766" y="2845"/>
                  <a:pt x="756" y="2840"/>
                </a:cubicBezTo>
                <a:cubicBezTo>
                  <a:pt x="747" y="2835"/>
                  <a:pt x="743" y="2827"/>
                  <a:pt x="731" y="2817"/>
                </a:cubicBezTo>
                <a:cubicBezTo>
                  <a:pt x="718" y="2808"/>
                  <a:pt x="694" y="2756"/>
                  <a:pt x="695" y="2755"/>
                </a:cubicBezTo>
                <a:cubicBezTo>
                  <a:pt x="702" y="2740"/>
                  <a:pt x="700" y="2722"/>
                  <a:pt x="698" y="2713"/>
                </a:cubicBezTo>
                <a:cubicBezTo>
                  <a:pt x="695" y="2703"/>
                  <a:pt x="700" y="2661"/>
                  <a:pt x="714" y="2609"/>
                </a:cubicBezTo>
                <a:cubicBezTo>
                  <a:pt x="727" y="2556"/>
                  <a:pt x="761" y="2481"/>
                  <a:pt x="764" y="2399"/>
                </a:cubicBezTo>
                <a:cubicBezTo>
                  <a:pt x="766" y="2349"/>
                  <a:pt x="759" y="2259"/>
                  <a:pt x="760" y="2189"/>
                </a:cubicBezTo>
                <a:cubicBezTo>
                  <a:pt x="761" y="2145"/>
                  <a:pt x="775" y="2114"/>
                  <a:pt x="776" y="2107"/>
                </a:cubicBezTo>
                <a:cubicBezTo>
                  <a:pt x="782" y="2079"/>
                  <a:pt x="782" y="2029"/>
                  <a:pt x="787" y="2014"/>
                </a:cubicBezTo>
                <a:cubicBezTo>
                  <a:pt x="869" y="1762"/>
                  <a:pt x="825" y="1562"/>
                  <a:pt x="822" y="1512"/>
                </a:cubicBezTo>
                <a:cubicBezTo>
                  <a:pt x="823" y="1512"/>
                  <a:pt x="823" y="1512"/>
                  <a:pt x="823" y="1512"/>
                </a:cubicBezTo>
                <a:cubicBezTo>
                  <a:pt x="821" y="1472"/>
                  <a:pt x="828" y="1447"/>
                  <a:pt x="825" y="1429"/>
                </a:cubicBezTo>
                <a:cubicBezTo>
                  <a:pt x="825" y="1428"/>
                  <a:pt x="825" y="1426"/>
                  <a:pt x="825" y="1425"/>
                </a:cubicBezTo>
                <a:cubicBezTo>
                  <a:pt x="825" y="1425"/>
                  <a:pt x="825" y="1424"/>
                  <a:pt x="825" y="1424"/>
                </a:cubicBezTo>
                <a:cubicBezTo>
                  <a:pt x="825" y="1423"/>
                  <a:pt x="824" y="1422"/>
                  <a:pt x="824" y="1421"/>
                </a:cubicBezTo>
                <a:cubicBezTo>
                  <a:pt x="824" y="1421"/>
                  <a:pt x="824" y="1420"/>
                  <a:pt x="824" y="1420"/>
                </a:cubicBezTo>
                <a:cubicBezTo>
                  <a:pt x="824" y="1419"/>
                  <a:pt x="824" y="1418"/>
                  <a:pt x="824" y="1417"/>
                </a:cubicBezTo>
                <a:cubicBezTo>
                  <a:pt x="824" y="1416"/>
                  <a:pt x="824" y="1416"/>
                  <a:pt x="824" y="1415"/>
                </a:cubicBezTo>
                <a:cubicBezTo>
                  <a:pt x="824" y="1414"/>
                  <a:pt x="824" y="1413"/>
                  <a:pt x="823" y="1412"/>
                </a:cubicBezTo>
                <a:cubicBezTo>
                  <a:pt x="823" y="1411"/>
                  <a:pt x="823" y="1411"/>
                  <a:pt x="823" y="1410"/>
                </a:cubicBezTo>
                <a:cubicBezTo>
                  <a:pt x="823" y="1409"/>
                  <a:pt x="823" y="1408"/>
                  <a:pt x="823" y="1407"/>
                </a:cubicBezTo>
                <a:cubicBezTo>
                  <a:pt x="823" y="1406"/>
                  <a:pt x="823" y="1406"/>
                  <a:pt x="822" y="1405"/>
                </a:cubicBezTo>
                <a:cubicBezTo>
                  <a:pt x="822" y="1404"/>
                  <a:pt x="822" y="1403"/>
                  <a:pt x="822" y="1401"/>
                </a:cubicBezTo>
                <a:cubicBezTo>
                  <a:pt x="822" y="1401"/>
                  <a:pt x="822" y="1400"/>
                  <a:pt x="822" y="1399"/>
                </a:cubicBezTo>
                <a:cubicBezTo>
                  <a:pt x="821" y="1398"/>
                  <a:pt x="821" y="1397"/>
                  <a:pt x="821" y="1396"/>
                </a:cubicBezTo>
                <a:cubicBezTo>
                  <a:pt x="821" y="1395"/>
                  <a:pt x="821" y="1394"/>
                  <a:pt x="821" y="1394"/>
                </a:cubicBezTo>
                <a:cubicBezTo>
                  <a:pt x="821" y="1392"/>
                  <a:pt x="820" y="1391"/>
                  <a:pt x="820" y="1390"/>
                </a:cubicBezTo>
                <a:cubicBezTo>
                  <a:pt x="820" y="1389"/>
                  <a:pt x="820" y="1388"/>
                  <a:pt x="820" y="1387"/>
                </a:cubicBezTo>
                <a:cubicBezTo>
                  <a:pt x="820" y="1386"/>
                  <a:pt x="819" y="1385"/>
                  <a:pt x="819" y="1384"/>
                </a:cubicBezTo>
                <a:cubicBezTo>
                  <a:pt x="819" y="1383"/>
                  <a:pt x="819" y="1382"/>
                  <a:pt x="819" y="1381"/>
                </a:cubicBezTo>
                <a:cubicBezTo>
                  <a:pt x="818" y="1380"/>
                  <a:pt x="818" y="1379"/>
                  <a:pt x="818" y="1377"/>
                </a:cubicBezTo>
                <a:cubicBezTo>
                  <a:pt x="818" y="1376"/>
                  <a:pt x="818" y="1376"/>
                  <a:pt x="818" y="1375"/>
                </a:cubicBezTo>
                <a:cubicBezTo>
                  <a:pt x="817" y="1374"/>
                  <a:pt x="817" y="1372"/>
                  <a:pt x="817" y="1371"/>
                </a:cubicBezTo>
                <a:cubicBezTo>
                  <a:pt x="817" y="1370"/>
                  <a:pt x="816" y="1369"/>
                  <a:pt x="816" y="1369"/>
                </a:cubicBezTo>
                <a:cubicBezTo>
                  <a:pt x="816" y="1367"/>
                  <a:pt x="816" y="1366"/>
                  <a:pt x="816" y="1364"/>
                </a:cubicBezTo>
                <a:cubicBezTo>
                  <a:pt x="815" y="1363"/>
                  <a:pt x="815" y="1363"/>
                  <a:pt x="815" y="1362"/>
                </a:cubicBezTo>
                <a:cubicBezTo>
                  <a:pt x="815" y="1360"/>
                  <a:pt x="815" y="1359"/>
                  <a:pt x="814" y="1358"/>
                </a:cubicBezTo>
                <a:cubicBezTo>
                  <a:pt x="814" y="1357"/>
                  <a:pt x="814" y="1356"/>
                  <a:pt x="814" y="1355"/>
                </a:cubicBezTo>
                <a:cubicBezTo>
                  <a:pt x="814" y="1354"/>
                  <a:pt x="813" y="1352"/>
                  <a:pt x="813" y="1351"/>
                </a:cubicBezTo>
                <a:cubicBezTo>
                  <a:pt x="813" y="1350"/>
                  <a:pt x="813" y="1349"/>
                  <a:pt x="812" y="1348"/>
                </a:cubicBezTo>
                <a:cubicBezTo>
                  <a:pt x="812" y="1347"/>
                  <a:pt x="812" y="1346"/>
                  <a:pt x="812" y="1345"/>
                </a:cubicBezTo>
                <a:cubicBezTo>
                  <a:pt x="811" y="1344"/>
                  <a:pt x="811" y="1343"/>
                  <a:pt x="811" y="1342"/>
                </a:cubicBezTo>
                <a:cubicBezTo>
                  <a:pt x="811" y="1341"/>
                  <a:pt x="811" y="1339"/>
                  <a:pt x="810" y="1338"/>
                </a:cubicBezTo>
                <a:cubicBezTo>
                  <a:pt x="810" y="1337"/>
                  <a:pt x="810" y="1336"/>
                  <a:pt x="810" y="1335"/>
                </a:cubicBezTo>
                <a:cubicBezTo>
                  <a:pt x="809" y="1334"/>
                  <a:pt x="809" y="1333"/>
                  <a:pt x="809" y="1332"/>
                </a:cubicBezTo>
                <a:cubicBezTo>
                  <a:pt x="809" y="1331"/>
                  <a:pt x="808" y="1330"/>
                  <a:pt x="808" y="1329"/>
                </a:cubicBezTo>
                <a:cubicBezTo>
                  <a:pt x="808" y="1328"/>
                  <a:pt x="808" y="1326"/>
                  <a:pt x="808" y="1325"/>
                </a:cubicBezTo>
                <a:cubicBezTo>
                  <a:pt x="807" y="1324"/>
                  <a:pt x="807" y="1323"/>
                  <a:pt x="807" y="1322"/>
                </a:cubicBezTo>
                <a:cubicBezTo>
                  <a:pt x="807" y="1321"/>
                  <a:pt x="806" y="1320"/>
                  <a:pt x="806" y="1319"/>
                </a:cubicBezTo>
                <a:cubicBezTo>
                  <a:pt x="806" y="1318"/>
                  <a:pt x="806" y="1317"/>
                  <a:pt x="805" y="1316"/>
                </a:cubicBezTo>
                <a:cubicBezTo>
                  <a:pt x="805" y="1315"/>
                  <a:pt x="805" y="1314"/>
                  <a:pt x="805" y="1314"/>
                </a:cubicBezTo>
                <a:cubicBezTo>
                  <a:pt x="805" y="1312"/>
                  <a:pt x="804" y="1311"/>
                  <a:pt x="804" y="1310"/>
                </a:cubicBezTo>
                <a:cubicBezTo>
                  <a:pt x="804" y="1309"/>
                  <a:pt x="804" y="1309"/>
                  <a:pt x="804" y="1308"/>
                </a:cubicBezTo>
                <a:cubicBezTo>
                  <a:pt x="803" y="1307"/>
                  <a:pt x="803" y="1305"/>
                  <a:pt x="803" y="1304"/>
                </a:cubicBezTo>
                <a:cubicBezTo>
                  <a:pt x="803" y="1304"/>
                  <a:pt x="802" y="1303"/>
                  <a:pt x="802" y="1303"/>
                </a:cubicBezTo>
                <a:cubicBezTo>
                  <a:pt x="802" y="1301"/>
                  <a:pt x="802" y="1300"/>
                  <a:pt x="801" y="1299"/>
                </a:cubicBezTo>
                <a:cubicBezTo>
                  <a:pt x="801" y="1298"/>
                  <a:pt x="801" y="1298"/>
                  <a:pt x="801" y="1298"/>
                </a:cubicBezTo>
                <a:cubicBezTo>
                  <a:pt x="798" y="1284"/>
                  <a:pt x="795" y="1273"/>
                  <a:pt x="793" y="1268"/>
                </a:cubicBezTo>
                <a:cubicBezTo>
                  <a:pt x="793" y="1268"/>
                  <a:pt x="793" y="1268"/>
                  <a:pt x="793" y="1268"/>
                </a:cubicBezTo>
                <a:cubicBezTo>
                  <a:pt x="793" y="1267"/>
                  <a:pt x="793" y="1266"/>
                  <a:pt x="792" y="1266"/>
                </a:cubicBezTo>
                <a:cubicBezTo>
                  <a:pt x="792" y="1266"/>
                  <a:pt x="792" y="1266"/>
                  <a:pt x="792" y="1266"/>
                </a:cubicBezTo>
                <a:cubicBezTo>
                  <a:pt x="792" y="1265"/>
                  <a:pt x="793" y="1265"/>
                  <a:pt x="793" y="1265"/>
                </a:cubicBezTo>
                <a:cubicBezTo>
                  <a:pt x="792" y="1264"/>
                  <a:pt x="792" y="1264"/>
                  <a:pt x="792" y="1264"/>
                </a:cubicBezTo>
                <a:cubicBezTo>
                  <a:pt x="792" y="1264"/>
                  <a:pt x="806" y="1107"/>
                  <a:pt x="803" y="1098"/>
                </a:cubicBezTo>
                <a:cubicBezTo>
                  <a:pt x="804" y="1068"/>
                  <a:pt x="820" y="1011"/>
                  <a:pt x="818" y="980"/>
                </a:cubicBezTo>
                <a:cubicBezTo>
                  <a:pt x="820" y="942"/>
                  <a:pt x="825" y="918"/>
                  <a:pt x="825" y="904"/>
                </a:cubicBezTo>
                <a:cubicBezTo>
                  <a:pt x="825" y="902"/>
                  <a:pt x="825" y="902"/>
                  <a:pt x="825" y="902"/>
                </a:cubicBezTo>
                <a:cubicBezTo>
                  <a:pt x="826" y="915"/>
                  <a:pt x="827" y="926"/>
                  <a:pt x="827" y="932"/>
                </a:cubicBezTo>
                <a:cubicBezTo>
                  <a:pt x="829" y="942"/>
                  <a:pt x="829" y="957"/>
                  <a:pt x="831" y="960"/>
                </a:cubicBezTo>
                <a:cubicBezTo>
                  <a:pt x="833" y="975"/>
                  <a:pt x="845" y="1059"/>
                  <a:pt x="846" y="1090"/>
                </a:cubicBezTo>
                <a:cubicBezTo>
                  <a:pt x="840" y="1132"/>
                  <a:pt x="839" y="1159"/>
                  <a:pt x="851" y="1219"/>
                </a:cubicBezTo>
                <a:cubicBezTo>
                  <a:pt x="856" y="1251"/>
                  <a:pt x="914" y="1393"/>
                  <a:pt x="917" y="1409"/>
                </a:cubicBezTo>
                <a:cubicBezTo>
                  <a:pt x="920" y="1425"/>
                  <a:pt x="924" y="1441"/>
                  <a:pt x="926" y="1445"/>
                </a:cubicBezTo>
                <a:cubicBezTo>
                  <a:pt x="928" y="1449"/>
                  <a:pt x="914" y="1471"/>
                  <a:pt x="918" y="1486"/>
                </a:cubicBezTo>
                <a:cubicBezTo>
                  <a:pt x="922" y="1500"/>
                  <a:pt x="896" y="1546"/>
                  <a:pt x="904" y="1589"/>
                </a:cubicBezTo>
                <a:cubicBezTo>
                  <a:pt x="912" y="1632"/>
                  <a:pt x="913" y="1638"/>
                  <a:pt x="914" y="1647"/>
                </a:cubicBezTo>
                <a:cubicBezTo>
                  <a:pt x="915" y="1657"/>
                  <a:pt x="921" y="1667"/>
                  <a:pt x="924" y="1679"/>
                </a:cubicBezTo>
                <a:cubicBezTo>
                  <a:pt x="927" y="1691"/>
                  <a:pt x="932" y="1720"/>
                  <a:pt x="939" y="1720"/>
                </a:cubicBezTo>
                <a:cubicBezTo>
                  <a:pt x="940" y="1720"/>
                  <a:pt x="941" y="1720"/>
                  <a:pt x="941" y="1720"/>
                </a:cubicBezTo>
                <a:cubicBezTo>
                  <a:pt x="942" y="1720"/>
                  <a:pt x="942" y="1720"/>
                  <a:pt x="942" y="1720"/>
                </a:cubicBezTo>
                <a:cubicBezTo>
                  <a:pt x="942" y="1720"/>
                  <a:pt x="943" y="1720"/>
                  <a:pt x="943" y="1720"/>
                </a:cubicBezTo>
                <a:cubicBezTo>
                  <a:pt x="943" y="1720"/>
                  <a:pt x="943" y="1720"/>
                  <a:pt x="944" y="1720"/>
                </a:cubicBezTo>
                <a:cubicBezTo>
                  <a:pt x="944" y="1720"/>
                  <a:pt x="944" y="1720"/>
                  <a:pt x="944" y="1719"/>
                </a:cubicBezTo>
                <a:cubicBezTo>
                  <a:pt x="945" y="1719"/>
                  <a:pt x="945" y="1719"/>
                  <a:pt x="945" y="1719"/>
                </a:cubicBezTo>
                <a:cubicBezTo>
                  <a:pt x="945" y="1719"/>
                  <a:pt x="945" y="1719"/>
                  <a:pt x="945" y="1719"/>
                </a:cubicBezTo>
                <a:cubicBezTo>
                  <a:pt x="946" y="1718"/>
                  <a:pt x="946" y="1718"/>
                  <a:pt x="947" y="1717"/>
                </a:cubicBezTo>
                <a:cubicBezTo>
                  <a:pt x="947" y="1717"/>
                  <a:pt x="947" y="1717"/>
                  <a:pt x="947" y="1717"/>
                </a:cubicBezTo>
                <a:cubicBezTo>
                  <a:pt x="947" y="1717"/>
                  <a:pt x="947" y="1717"/>
                  <a:pt x="947" y="1716"/>
                </a:cubicBezTo>
                <a:cubicBezTo>
                  <a:pt x="947" y="1716"/>
                  <a:pt x="947" y="1716"/>
                  <a:pt x="947" y="1716"/>
                </a:cubicBezTo>
                <a:cubicBezTo>
                  <a:pt x="947" y="1717"/>
                  <a:pt x="947" y="1717"/>
                  <a:pt x="947" y="1717"/>
                </a:cubicBezTo>
                <a:cubicBezTo>
                  <a:pt x="947" y="1717"/>
                  <a:pt x="947" y="1716"/>
                  <a:pt x="947" y="1716"/>
                </a:cubicBezTo>
                <a:cubicBezTo>
                  <a:pt x="947" y="1716"/>
                  <a:pt x="947" y="1716"/>
                  <a:pt x="947" y="1716"/>
                </a:cubicBezTo>
                <a:cubicBezTo>
                  <a:pt x="947" y="1716"/>
                  <a:pt x="947" y="1715"/>
                  <a:pt x="947" y="1715"/>
                </a:cubicBezTo>
                <a:cubicBezTo>
                  <a:pt x="947" y="1715"/>
                  <a:pt x="949" y="1742"/>
                  <a:pt x="963" y="1742"/>
                </a:cubicBezTo>
                <a:cubicBezTo>
                  <a:pt x="972" y="1741"/>
                  <a:pt x="972" y="1733"/>
                  <a:pt x="972" y="1733"/>
                </a:cubicBezTo>
                <a:cubicBezTo>
                  <a:pt x="972" y="1733"/>
                  <a:pt x="974" y="1755"/>
                  <a:pt x="987" y="1753"/>
                </a:cubicBezTo>
                <a:cubicBezTo>
                  <a:pt x="999" y="1751"/>
                  <a:pt x="999" y="1739"/>
                  <a:pt x="999" y="1739"/>
                </a:cubicBezTo>
                <a:cubicBezTo>
                  <a:pt x="1007" y="1743"/>
                  <a:pt x="1020" y="1742"/>
                  <a:pt x="1023" y="1728"/>
                </a:cubicBezTo>
                <a:cubicBezTo>
                  <a:pt x="1026" y="1714"/>
                  <a:pt x="1033" y="1686"/>
                  <a:pt x="1032" y="1675"/>
                </a:cubicBezTo>
                <a:cubicBezTo>
                  <a:pt x="1032" y="1665"/>
                  <a:pt x="1039" y="1642"/>
                  <a:pt x="1039" y="1633"/>
                </a:cubicBezTo>
                <a:cubicBezTo>
                  <a:pt x="1046" y="1606"/>
                  <a:pt x="1053" y="1597"/>
                  <a:pt x="1051" y="1589"/>
                </a:cubicBezTo>
                <a:cubicBezTo>
                  <a:pt x="1060" y="1599"/>
                  <a:pt x="1068" y="1609"/>
                  <a:pt x="1072" y="1611"/>
                </a:cubicBezTo>
                <a:cubicBezTo>
                  <a:pt x="1074" y="1627"/>
                  <a:pt x="1090" y="1651"/>
                  <a:pt x="1103" y="1652"/>
                </a:cubicBezTo>
                <a:cubicBezTo>
                  <a:pt x="1120" y="1653"/>
                  <a:pt x="1116" y="1641"/>
                  <a:pt x="1111" y="1628"/>
                </a:cubicBezTo>
                <a:close/>
                <a:moveTo>
                  <a:pt x="672" y="310"/>
                </a:moveTo>
                <a:cubicBezTo>
                  <a:pt x="672" y="310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lose/>
              </a:path>
            </a:pathLst>
          </a:custGeom>
          <a:noFill/>
          <a:ln w="4763" cap="rnd">
            <a:solidFill>
              <a:srgbClr val="34343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8375" name="Oval 625"/>
          <p:cNvSpPr>
            <a:spLocks noChangeAspect="1" noChangeArrowheads="1"/>
          </p:cNvSpPr>
          <p:nvPr/>
        </p:nvSpPr>
        <p:spPr bwMode="auto">
          <a:xfrm>
            <a:off x="1636081" y="1630035"/>
            <a:ext cx="254794" cy="252413"/>
          </a:xfrm>
          <a:prstGeom prst="ellipse">
            <a:avLst/>
          </a:prstGeom>
          <a:solidFill>
            <a:srgbClr val="99CC99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Oval 627"/>
          <p:cNvSpPr>
            <a:spLocks noChangeAspect="1" noChangeArrowheads="1"/>
          </p:cNvSpPr>
          <p:nvPr/>
        </p:nvSpPr>
        <p:spPr bwMode="auto">
          <a:xfrm>
            <a:off x="1928975" y="1709807"/>
            <a:ext cx="254794" cy="2476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77" name="Oval 628"/>
          <p:cNvSpPr>
            <a:spLocks noChangeAspect="1" noChangeArrowheads="1"/>
          </p:cNvSpPr>
          <p:nvPr/>
        </p:nvSpPr>
        <p:spPr bwMode="auto">
          <a:xfrm>
            <a:off x="1457487" y="1671707"/>
            <a:ext cx="254794" cy="248841"/>
          </a:xfrm>
          <a:prstGeom prst="ellipse">
            <a:avLst/>
          </a:prstGeom>
          <a:solidFill>
            <a:srgbClr val="FF0000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78" name="Oval 629"/>
          <p:cNvSpPr>
            <a:spLocks noChangeAspect="1" noChangeArrowheads="1"/>
          </p:cNvSpPr>
          <p:nvPr/>
        </p:nvSpPr>
        <p:spPr bwMode="auto">
          <a:xfrm>
            <a:off x="1601553" y="1853873"/>
            <a:ext cx="254794" cy="247650"/>
          </a:xfrm>
          <a:prstGeom prst="ellipse">
            <a:avLst/>
          </a:prstGeom>
          <a:solidFill>
            <a:srgbClr val="3366FF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79" name="Oval 632"/>
          <p:cNvSpPr>
            <a:spLocks noChangeAspect="1" noChangeArrowheads="1"/>
          </p:cNvSpPr>
          <p:nvPr/>
        </p:nvSpPr>
        <p:spPr bwMode="auto">
          <a:xfrm>
            <a:off x="1774192" y="1622892"/>
            <a:ext cx="251222" cy="252413"/>
          </a:xfrm>
          <a:prstGeom prst="ellipse">
            <a:avLst/>
          </a:prstGeom>
          <a:solidFill>
            <a:srgbClr val="FF6600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80" name="Oval 634"/>
          <p:cNvSpPr>
            <a:spLocks noChangeAspect="1" noChangeArrowheads="1"/>
          </p:cNvSpPr>
          <p:nvPr/>
        </p:nvSpPr>
        <p:spPr bwMode="auto">
          <a:xfrm>
            <a:off x="1509874" y="1466920"/>
            <a:ext cx="251222" cy="2488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" name="Oval 625"/>
          <p:cNvSpPr>
            <a:spLocks noChangeAspect="1" noChangeArrowheads="1"/>
          </p:cNvSpPr>
          <p:nvPr/>
        </p:nvSpPr>
        <p:spPr bwMode="auto">
          <a:xfrm>
            <a:off x="1759906" y="1832442"/>
            <a:ext cx="254794" cy="2524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" name="Oval 628"/>
          <p:cNvSpPr>
            <a:spLocks noChangeAspect="1" noChangeArrowheads="1"/>
          </p:cNvSpPr>
          <p:nvPr/>
        </p:nvSpPr>
        <p:spPr bwMode="auto">
          <a:xfrm>
            <a:off x="2175434" y="1577649"/>
            <a:ext cx="255985" cy="24884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" name="Oval 632"/>
          <p:cNvSpPr>
            <a:spLocks noChangeAspect="1" noChangeArrowheads="1"/>
          </p:cNvSpPr>
          <p:nvPr/>
        </p:nvSpPr>
        <p:spPr bwMode="auto">
          <a:xfrm>
            <a:off x="1457488" y="1834823"/>
            <a:ext cx="250031" cy="252413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4" name="Group 27"/>
          <p:cNvGrpSpPr>
            <a:grpSpLocks noChangeAspect="1"/>
          </p:cNvGrpSpPr>
          <p:nvPr/>
        </p:nvGrpSpPr>
        <p:grpSpPr bwMode="auto">
          <a:xfrm rot="7843223">
            <a:off x="2315915" y="1983184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37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" name="Group 27"/>
          <p:cNvGrpSpPr>
            <a:grpSpLocks noChangeAspect="1"/>
          </p:cNvGrpSpPr>
          <p:nvPr/>
        </p:nvGrpSpPr>
        <p:grpSpPr bwMode="auto">
          <a:xfrm rot="7250001">
            <a:off x="2403309" y="1921873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47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" name="Group 27"/>
          <p:cNvGrpSpPr>
            <a:grpSpLocks noChangeAspect="1"/>
          </p:cNvGrpSpPr>
          <p:nvPr/>
        </p:nvGrpSpPr>
        <p:grpSpPr bwMode="auto">
          <a:xfrm rot="6637556">
            <a:off x="2450269" y="1821340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51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387" name="Oval 629"/>
          <p:cNvSpPr>
            <a:spLocks noChangeAspect="1" noChangeArrowheads="1"/>
          </p:cNvSpPr>
          <p:nvPr/>
        </p:nvSpPr>
        <p:spPr bwMode="auto">
          <a:xfrm>
            <a:off x="2133762" y="1795532"/>
            <a:ext cx="254794" cy="248841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7" name="Group 27"/>
          <p:cNvGrpSpPr>
            <a:grpSpLocks noChangeAspect="1"/>
          </p:cNvGrpSpPr>
          <p:nvPr/>
        </p:nvGrpSpPr>
        <p:grpSpPr bwMode="auto">
          <a:xfrm rot="6637556">
            <a:off x="2118108" y="2212789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55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389" name="Oval 630"/>
          <p:cNvSpPr>
            <a:spLocks noChangeAspect="1" noChangeArrowheads="1"/>
          </p:cNvSpPr>
          <p:nvPr/>
        </p:nvSpPr>
        <p:spPr bwMode="auto">
          <a:xfrm>
            <a:off x="1842059" y="2124145"/>
            <a:ext cx="254794" cy="248841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8" name="Group 27"/>
          <p:cNvGrpSpPr>
            <a:grpSpLocks noChangeAspect="1"/>
          </p:cNvGrpSpPr>
          <p:nvPr/>
        </p:nvGrpSpPr>
        <p:grpSpPr bwMode="auto">
          <a:xfrm rot="2443223">
            <a:off x="2196420" y="1410707"/>
            <a:ext cx="44693" cy="199571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59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" name="Group 27"/>
          <p:cNvGrpSpPr>
            <a:grpSpLocks noChangeAspect="1"/>
          </p:cNvGrpSpPr>
          <p:nvPr/>
        </p:nvGrpSpPr>
        <p:grpSpPr bwMode="auto">
          <a:xfrm rot="1850001">
            <a:off x="2122081" y="1355003"/>
            <a:ext cx="44693" cy="199571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63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27"/>
          <p:cNvGrpSpPr>
            <a:grpSpLocks noChangeAspect="1"/>
          </p:cNvGrpSpPr>
          <p:nvPr/>
        </p:nvGrpSpPr>
        <p:grpSpPr bwMode="auto">
          <a:xfrm rot="1237556">
            <a:off x="2008351" y="1342394"/>
            <a:ext cx="44693" cy="199571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67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9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393" name="Oval 634"/>
          <p:cNvSpPr>
            <a:spLocks noChangeAspect="1" noChangeArrowheads="1"/>
          </p:cNvSpPr>
          <p:nvPr/>
        </p:nvSpPr>
        <p:spPr bwMode="auto">
          <a:xfrm>
            <a:off x="1937309" y="1489543"/>
            <a:ext cx="251222" cy="248840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95" name="TextBox 4"/>
          <p:cNvSpPr txBox="1">
            <a:spLocks noChangeArrowheads="1"/>
          </p:cNvSpPr>
          <p:nvPr/>
        </p:nvSpPr>
        <p:spPr bwMode="auto">
          <a:xfrm>
            <a:off x="1992077" y="1121639"/>
            <a:ext cx="4892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PD-1</a:t>
            </a:r>
          </a:p>
        </p:txBody>
      </p:sp>
      <p:sp>
        <p:nvSpPr>
          <p:cNvPr id="35845" name="Freeform 35844"/>
          <p:cNvSpPr/>
          <p:nvPr/>
        </p:nvSpPr>
        <p:spPr>
          <a:xfrm>
            <a:off x="2576674" y="2021751"/>
            <a:ext cx="852488" cy="180975"/>
          </a:xfrm>
          <a:custGeom>
            <a:avLst/>
            <a:gdLst>
              <a:gd name="connsiteX0" fmla="*/ 0 w 1135530"/>
              <a:gd name="connsiteY0" fmla="*/ 0 h 240719"/>
              <a:gd name="connsiteX1" fmla="*/ 672353 w 1135530"/>
              <a:gd name="connsiteY1" fmla="*/ 224118 h 240719"/>
              <a:gd name="connsiteX2" fmla="*/ 1135530 w 1135530"/>
              <a:gd name="connsiteY2" fmla="*/ 224118 h 24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530" h="240719">
                <a:moveTo>
                  <a:pt x="0" y="0"/>
                </a:moveTo>
                <a:cubicBezTo>
                  <a:pt x="241549" y="93382"/>
                  <a:pt x="483098" y="186765"/>
                  <a:pt x="672353" y="224118"/>
                </a:cubicBezTo>
                <a:cubicBezTo>
                  <a:pt x="861608" y="261471"/>
                  <a:pt x="1135530" y="224118"/>
                  <a:pt x="1135530" y="224118"/>
                </a:cubicBezTo>
              </a:path>
            </a:pathLst>
          </a:custGeom>
          <a:ln w="285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grpSp>
        <p:nvGrpSpPr>
          <p:cNvPr id="14" name="Group 35847"/>
          <p:cNvGrpSpPr>
            <a:grpSpLocks/>
          </p:cNvGrpSpPr>
          <p:nvPr/>
        </p:nvGrpSpPr>
        <p:grpSpPr bwMode="auto">
          <a:xfrm>
            <a:off x="3464400" y="2187265"/>
            <a:ext cx="442202" cy="313118"/>
            <a:chOff x="5557282" y="2857263"/>
            <a:chExt cx="590097" cy="417666"/>
          </a:xfrm>
        </p:grpSpPr>
        <p:grpSp>
          <p:nvGrpSpPr>
            <p:cNvPr id="15" name="Group 27"/>
            <p:cNvGrpSpPr>
              <a:grpSpLocks noChangeAspect="1"/>
            </p:cNvGrpSpPr>
            <p:nvPr/>
          </p:nvGrpSpPr>
          <p:grpSpPr bwMode="auto">
            <a:xfrm rot="7843223">
              <a:off x="5800364" y="3107054"/>
              <a:ext cx="56855" cy="278896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25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6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" name="Group 27"/>
            <p:cNvGrpSpPr>
              <a:grpSpLocks noChangeAspect="1"/>
            </p:cNvGrpSpPr>
            <p:nvPr/>
          </p:nvGrpSpPr>
          <p:grpSpPr bwMode="auto">
            <a:xfrm rot="7250001">
              <a:off x="5916889" y="3025307"/>
              <a:ext cx="56855" cy="278896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22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3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7" name="Group 27"/>
            <p:cNvGrpSpPr>
              <a:grpSpLocks noChangeAspect="1"/>
            </p:cNvGrpSpPr>
            <p:nvPr/>
          </p:nvGrpSpPr>
          <p:grpSpPr bwMode="auto">
            <a:xfrm rot="6637556">
              <a:off x="5979503" y="2891263"/>
              <a:ext cx="56855" cy="278896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19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0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1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8420" name="Oval 629"/>
            <p:cNvSpPr>
              <a:spLocks noChangeAspect="1" noChangeArrowheads="1"/>
            </p:cNvSpPr>
            <p:nvPr/>
          </p:nvSpPr>
          <p:spPr bwMode="auto">
            <a:xfrm>
              <a:off x="5557282" y="2857263"/>
              <a:ext cx="340068" cy="33147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26262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 i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18" name="Group 35846"/>
          <p:cNvGrpSpPr>
            <a:grpSpLocks/>
          </p:cNvGrpSpPr>
          <p:nvPr/>
        </p:nvGrpSpPr>
        <p:grpSpPr bwMode="auto">
          <a:xfrm>
            <a:off x="3418516" y="1777673"/>
            <a:ext cx="303572" cy="395519"/>
            <a:chOff x="5295526" y="2252666"/>
            <a:chExt cx="405103" cy="527579"/>
          </a:xfrm>
        </p:grpSpPr>
        <p:grpSp>
          <p:nvGrpSpPr>
            <p:cNvPr id="20" name="Group 27"/>
            <p:cNvGrpSpPr>
              <a:grpSpLocks noChangeAspect="1"/>
            </p:cNvGrpSpPr>
            <p:nvPr/>
          </p:nvGrpSpPr>
          <p:grpSpPr bwMode="auto">
            <a:xfrm rot="2443223">
              <a:off x="5641039" y="2343750"/>
              <a:ext cx="59590" cy="266095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13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" name="Group 27"/>
            <p:cNvGrpSpPr>
              <a:grpSpLocks noChangeAspect="1"/>
            </p:cNvGrpSpPr>
            <p:nvPr/>
          </p:nvGrpSpPr>
          <p:grpSpPr bwMode="auto">
            <a:xfrm rot="1850001">
              <a:off x="5541920" y="2269478"/>
              <a:ext cx="59590" cy="266095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10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4" name="Group 27"/>
            <p:cNvGrpSpPr>
              <a:grpSpLocks noChangeAspect="1"/>
            </p:cNvGrpSpPr>
            <p:nvPr/>
          </p:nvGrpSpPr>
          <p:grpSpPr bwMode="auto">
            <a:xfrm rot="1237556">
              <a:off x="5390281" y="2252666"/>
              <a:ext cx="59590" cy="266095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07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8416" name="Oval 634"/>
            <p:cNvSpPr>
              <a:spLocks noChangeAspect="1" noChangeArrowheads="1"/>
            </p:cNvSpPr>
            <p:nvPr/>
          </p:nvSpPr>
          <p:spPr bwMode="auto">
            <a:xfrm>
              <a:off x="5295526" y="2448774"/>
              <a:ext cx="334914" cy="33147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26262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 i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25" name="Group 35845"/>
          <p:cNvGrpSpPr>
            <a:grpSpLocks/>
          </p:cNvGrpSpPr>
          <p:nvPr/>
        </p:nvGrpSpPr>
        <p:grpSpPr bwMode="auto">
          <a:xfrm rot="10800000">
            <a:off x="3031492" y="2338947"/>
            <a:ext cx="252512" cy="135017"/>
            <a:chOff x="5576935" y="2410808"/>
            <a:chExt cx="336964" cy="180098"/>
          </a:xfrm>
        </p:grpSpPr>
        <p:sp>
          <p:nvSpPr>
            <p:cNvPr id="58410" name="AutoShape 33"/>
            <p:cNvSpPr>
              <a:spLocks/>
            </p:cNvSpPr>
            <p:nvPr/>
          </p:nvSpPr>
          <p:spPr bwMode="auto">
            <a:xfrm rot="2443223">
              <a:off x="5857034" y="2518745"/>
              <a:ext cx="56865" cy="721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411" name="AutoShape 33"/>
            <p:cNvSpPr>
              <a:spLocks/>
            </p:cNvSpPr>
            <p:nvPr/>
          </p:nvSpPr>
          <p:spPr bwMode="auto">
            <a:xfrm rot="1850001">
              <a:off x="5744220" y="2434892"/>
              <a:ext cx="56865" cy="721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412" name="AutoShape 33"/>
            <p:cNvSpPr>
              <a:spLocks/>
            </p:cNvSpPr>
            <p:nvPr/>
          </p:nvSpPr>
          <p:spPr bwMode="auto">
            <a:xfrm rot="1237556">
              <a:off x="5576935" y="2410808"/>
              <a:ext cx="56865" cy="721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58398" name="Image 116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5850">
            <a:off x="2725502" y="2189630"/>
            <a:ext cx="353616" cy="42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0" name="Oval 634"/>
          <p:cNvSpPr>
            <a:spLocks noChangeAspect="1" noChangeArrowheads="1"/>
          </p:cNvSpPr>
          <p:nvPr/>
        </p:nvSpPr>
        <p:spPr bwMode="auto">
          <a:xfrm>
            <a:off x="1726567" y="1426438"/>
            <a:ext cx="251222" cy="247650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401" name="Oval 634"/>
          <p:cNvSpPr>
            <a:spLocks noChangeAspect="1" noChangeArrowheads="1"/>
          </p:cNvSpPr>
          <p:nvPr/>
        </p:nvSpPr>
        <p:spPr bwMode="auto">
          <a:xfrm>
            <a:off x="1973028" y="1918168"/>
            <a:ext cx="251222" cy="248840"/>
          </a:xfrm>
          <a:prstGeom prst="ellipse">
            <a:avLst/>
          </a:prstGeom>
          <a:solidFill>
            <a:srgbClr val="3366FF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402" name="TextBox 148"/>
          <p:cNvSpPr txBox="1">
            <a:spLocks noChangeArrowheads="1"/>
          </p:cNvSpPr>
          <p:nvPr/>
        </p:nvSpPr>
        <p:spPr bwMode="auto">
          <a:xfrm>
            <a:off x="2794663" y="1502639"/>
            <a:ext cx="16690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Melan-A specific T cells</a:t>
            </a:r>
          </a:p>
        </p:txBody>
      </p:sp>
      <p:sp>
        <p:nvSpPr>
          <p:cNvPr id="58403" name="TextBox 149"/>
          <p:cNvSpPr txBox="1">
            <a:spLocks noChangeArrowheads="1"/>
          </p:cNvSpPr>
          <p:nvPr/>
        </p:nvSpPr>
        <p:spPr bwMode="auto">
          <a:xfrm>
            <a:off x="2455231" y="2615874"/>
            <a:ext cx="923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PD-1 </a:t>
            </a:r>
            <a:r>
              <a:rPr lang="en-US" sz="1200" b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mAb</a:t>
            </a:r>
            <a:endParaRPr lang="en-US" sz="12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8404" name="Oval 627"/>
          <p:cNvSpPr>
            <a:spLocks noChangeAspect="1" noChangeArrowheads="1"/>
          </p:cNvSpPr>
          <p:nvPr/>
        </p:nvSpPr>
        <p:spPr bwMode="auto">
          <a:xfrm>
            <a:off x="1770621" y="2043182"/>
            <a:ext cx="254794" cy="248841"/>
          </a:xfrm>
          <a:prstGeom prst="ellipse">
            <a:avLst/>
          </a:prstGeom>
          <a:solidFill>
            <a:srgbClr val="66006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18" name="Image 3" descr="ligneCRCNA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Rectangle 3"/>
          <p:cNvSpPr>
            <a:spLocks noChangeArrowheads="1"/>
          </p:cNvSpPr>
          <p:nvPr/>
        </p:nvSpPr>
        <p:spPr bwMode="auto">
          <a:xfrm>
            <a:off x="50800" y="55563"/>
            <a:ext cx="896189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Introduction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4659198" y="1510299"/>
            <a:ext cx="448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Melan-A specific T cell repertoire upon PD-1 blockade in melanoma patients?</a:t>
            </a:r>
          </a:p>
        </p:txBody>
      </p:sp>
    </p:spTree>
    <p:extLst>
      <p:ext uri="{BB962C8B-B14F-4D97-AF65-F5344CB8AC3E}">
        <p14:creationId xmlns:p14="http://schemas.microsoft.com/office/powerpoint/2010/main" val="56307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Freeform 35849"/>
          <p:cNvSpPr/>
          <p:nvPr/>
        </p:nvSpPr>
        <p:spPr>
          <a:xfrm>
            <a:off x="877653" y="1163312"/>
            <a:ext cx="1137047" cy="887015"/>
          </a:xfrm>
          <a:custGeom>
            <a:avLst/>
            <a:gdLst>
              <a:gd name="connsiteX0" fmla="*/ 73111 w 1516784"/>
              <a:gd name="connsiteY0" fmla="*/ 3018 h 1183520"/>
              <a:gd name="connsiteX1" fmla="*/ 177699 w 1516784"/>
              <a:gd name="connsiteY1" fmla="*/ 496077 h 1183520"/>
              <a:gd name="connsiteX2" fmla="*/ 835111 w 1516784"/>
              <a:gd name="connsiteY2" fmla="*/ 1183371 h 1183520"/>
              <a:gd name="connsiteX3" fmla="*/ 1507464 w 1516784"/>
              <a:gd name="connsiteY3" fmla="*/ 555841 h 1183520"/>
              <a:gd name="connsiteX4" fmla="*/ 1148875 w 1516784"/>
              <a:gd name="connsiteY4" fmla="*/ 301841 h 1183520"/>
              <a:gd name="connsiteX5" fmla="*/ 73111 w 1516784"/>
              <a:gd name="connsiteY5" fmla="*/ 3018 h 11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6784" h="1183520">
                <a:moveTo>
                  <a:pt x="73111" y="3018"/>
                </a:moveTo>
                <a:cubicBezTo>
                  <a:pt x="-88752" y="35391"/>
                  <a:pt x="50699" y="299352"/>
                  <a:pt x="177699" y="496077"/>
                </a:cubicBezTo>
                <a:cubicBezTo>
                  <a:pt x="304699" y="692802"/>
                  <a:pt x="613484" y="1173410"/>
                  <a:pt x="835111" y="1183371"/>
                </a:cubicBezTo>
                <a:cubicBezTo>
                  <a:pt x="1056738" y="1193332"/>
                  <a:pt x="1455170" y="702763"/>
                  <a:pt x="1507464" y="555841"/>
                </a:cubicBezTo>
                <a:cubicBezTo>
                  <a:pt x="1559758" y="408919"/>
                  <a:pt x="1385444" y="396468"/>
                  <a:pt x="1148875" y="301841"/>
                </a:cubicBezTo>
                <a:cubicBezTo>
                  <a:pt x="912306" y="207214"/>
                  <a:pt x="234974" y="-29355"/>
                  <a:pt x="73111" y="3018"/>
                </a:cubicBezTo>
                <a:close/>
              </a:path>
            </a:pathLst>
          </a:custGeom>
          <a:solidFill>
            <a:srgbClr val="3366FF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8374" name="Freeform 28"/>
          <p:cNvSpPr>
            <a:spLocks noChangeAspect="1" noEditPoints="1"/>
          </p:cNvSpPr>
          <p:nvPr/>
        </p:nvSpPr>
        <p:spPr bwMode="auto">
          <a:xfrm>
            <a:off x="516894" y="812076"/>
            <a:ext cx="453628" cy="1215629"/>
          </a:xfrm>
          <a:custGeom>
            <a:avLst/>
            <a:gdLst>
              <a:gd name="T0" fmla="*/ 2147483647 w 1120"/>
              <a:gd name="T1" fmla="*/ 2147483647 h 2926"/>
              <a:gd name="T2" fmla="*/ 2147483647 w 1120"/>
              <a:gd name="T3" fmla="*/ 2147483647 h 2926"/>
              <a:gd name="T4" fmla="*/ 2147483647 w 1120"/>
              <a:gd name="T5" fmla="*/ 2147483647 h 2926"/>
              <a:gd name="T6" fmla="*/ 2147483647 w 1120"/>
              <a:gd name="T7" fmla="*/ 2147483647 h 2926"/>
              <a:gd name="T8" fmla="*/ 2147483647 w 1120"/>
              <a:gd name="T9" fmla="*/ 2147483647 h 2926"/>
              <a:gd name="T10" fmla="*/ 2147483647 w 1120"/>
              <a:gd name="T11" fmla="*/ 2147483647 h 2926"/>
              <a:gd name="T12" fmla="*/ 2147483647 w 1120"/>
              <a:gd name="T13" fmla="*/ 2147483647 h 2926"/>
              <a:gd name="T14" fmla="*/ 2147483647 w 1120"/>
              <a:gd name="T15" fmla="*/ 2147483647 h 2926"/>
              <a:gd name="T16" fmla="*/ 2147483647 w 1120"/>
              <a:gd name="T17" fmla="*/ 2147483647 h 2926"/>
              <a:gd name="T18" fmla="*/ 2147483647 w 1120"/>
              <a:gd name="T19" fmla="*/ 2147483647 h 2926"/>
              <a:gd name="T20" fmla="*/ 2147483647 w 1120"/>
              <a:gd name="T21" fmla="*/ 2147483647 h 2926"/>
              <a:gd name="T22" fmla="*/ 2147483647 w 1120"/>
              <a:gd name="T23" fmla="*/ 2147483647 h 2926"/>
              <a:gd name="T24" fmla="*/ 2147483647 w 1120"/>
              <a:gd name="T25" fmla="*/ 2147483647 h 2926"/>
              <a:gd name="T26" fmla="*/ 2147483647 w 1120"/>
              <a:gd name="T27" fmla="*/ 2147483647 h 2926"/>
              <a:gd name="T28" fmla="*/ 2147483647 w 1120"/>
              <a:gd name="T29" fmla="*/ 2147483647 h 2926"/>
              <a:gd name="T30" fmla="*/ 2147483647 w 1120"/>
              <a:gd name="T31" fmla="*/ 2147483647 h 2926"/>
              <a:gd name="T32" fmla="*/ 2147483647 w 1120"/>
              <a:gd name="T33" fmla="*/ 2147483647 h 2926"/>
              <a:gd name="T34" fmla="*/ 2147483647 w 1120"/>
              <a:gd name="T35" fmla="*/ 2147483647 h 2926"/>
              <a:gd name="T36" fmla="*/ 2147483647 w 1120"/>
              <a:gd name="T37" fmla="*/ 2147483647 h 2926"/>
              <a:gd name="T38" fmla="*/ 2147483647 w 1120"/>
              <a:gd name="T39" fmla="*/ 2147483647 h 2926"/>
              <a:gd name="T40" fmla="*/ 2147483647 w 1120"/>
              <a:gd name="T41" fmla="*/ 2147483647 h 2926"/>
              <a:gd name="T42" fmla="*/ 2147483647 w 1120"/>
              <a:gd name="T43" fmla="*/ 2147483647 h 2926"/>
              <a:gd name="T44" fmla="*/ 2147483647 w 1120"/>
              <a:gd name="T45" fmla="*/ 2147483647 h 2926"/>
              <a:gd name="T46" fmla="*/ 2147483647 w 1120"/>
              <a:gd name="T47" fmla="*/ 2147483647 h 2926"/>
              <a:gd name="T48" fmla="*/ 2147483647 w 1120"/>
              <a:gd name="T49" fmla="*/ 2147483647 h 2926"/>
              <a:gd name="T50" fmla="*/ 2147483647 w 1120"/>
              <a:gd name="T51" fmla="*/ 2147483647 h 2926"/>
              <a:gd name="T52" fmla="*/ 2147483647 w 1120"/>
              <a:gd name="T53" fmla="*/ 2147483647 h 2926"/>
              <a:gd name="T54" fmla="*/ 2147483647 w 1120"/>
              <a:gd name="T55" fmla="*/ 2147483647 h 2926"/>
              <a:gd name="T56" fmla="*/ 2147483647 w 1120"/>
              <a:gd name="T57" fmla="*/ 2147483647 h 2926"/>
              <a:gd name="T58" fmla="*/ 2147483647 w 1120"/>
              <a:gd name="T59" fmla="*/ 2147483647 h 2926"/>
              <a:gd name="T60" fmla="*/ 2147483647 w 1120"/>
              <a:gd name="T61" fmla="*/ 2147483647 h 2926"/>
              <a:gd name="T62" fmla="*/ 2147483647 w 1120"/>
              <a:gd name="T63" fmla="*/ 2147483647 h 2926"/>
              <a:gd name="T64" fmla="*/ 2147483647 w 1120"/>
              <a:gd name="T65" fmla="*/ 2147483647 h 2926"/>
              <a:gd name="T66" fmla="*/ 2147483647 w 1120"/>
              <a:gd name="T67" fmla="*/ 2147483647 h 2926"/>
              <a:gd name="T68" fmla="*/ 2147483647 w 1120"/>
              <a:gd name="T69" fmla="*/ 2147483647 h 2926"/>
              <a:gd name="T70" fmla="*/ 2147483647 w 1120"/>
              <a:gd name="T71" fmla="*/ 2147483647 h 2926"/>
              <a:gd name="T72" fmla="*/ 2147483647 w 1120"/>
              <a:gd name="T73" fmla="*/ 2147483647 h 2926"/>
              <a:gd name="T74" fmla="*/ 2147483647 w 1120"/>
              <a:gd name="T75" fmla="*/ 2147483647 h 2926"/>
              <a:gd name="T76" fmla="*/ 2147483647 w 1120"/>
              <a:gd name="T77" fmla="*/ 2147483647 h 2926"/>
              <a:gd name="T78" fmla="*/ 2147483647 w 1120"/>
              <a:gd name="T79" fmla="*/ 2147483647 h 2926"/>
              <a:gd name="T80" fmla="*/ 2147483647 w 1120"/>
              <a:gd name="T81" fmla="*/ 2147483647 h 2926"/>
              <a:gd name="T82" fmla="*/ 2147483647 w 1120"/>
              <a:gd name="T83" fmla="*/ 2147483647 h 2926"/>
              <a:gd name="T84" fmla="*/ 2147483647 w 1120"/>
              <a:gd name="T85" fmla="*/ 2147483647 h 2926"/>
              <a:gd name="T86" fmla="*/ 2147483647 w 1120"/>
              <a:gd name="T87" fmla="*/ 2147483647 h 2926"/>
              <a:gd name="T88" fmla="*/ 2147483647 w 1120"/>
              <a:gd name="T89" fmla="*/ 2147483647 h 2926"/>
              <a:gd name="T90" fmla="*/ 2147483647 w 1120"/>
              <a:gd name="T91" fmla="*/ 2147483647 h 2926"/>
              <a:gd name="T92" fmla="*/ 2147483647 w 1120"/>
              <a:gd name="T93" fmla="*/ 2147483647 h 2926"/>
              <a:gd name="T94" fmla="*/ 2147483647 w 1120"/>
              <a:gd name="T95" fmla="*/ 2147483647 h 2926"/>
              <a:gd name="T96" fmla="*/ 2147483647 w 1120"/>
              <a:gd name="T97" fmla="*/ 2147483647 h 2926"/>
              <a:gd name="T98" fmla="*/ 2147483647 w 1120"/>
              <a:gd name="T99" fmla="*/ 2147483647 h 2926"/>
              <a:gd name="T100" fmla="*/ 2147483647 w 1120"/>
              <a:gd name="T101" fmla="*/ 2147483647 h 2926"/>
              <a:gd name="T102" fmla="*/ 2147483647 w 1120"/>
              <a:gd name="T103" fmla="*/ 2147483647 h 2926"/>
              <a:gd name="T104" fmla="*/ 2147483647 w 1120"/>
              <a:gd name="T105" fmla="*/ 2147483647 h 2926"/>
              <a:gd name="T106" fmla="*/ 2147483647 w 1120"/>
              <a:gd name="T107" fmla="*/ 2147483647 h 2926"/>
              <a:gd name="T108" fmla="*/ 2147483647 w 1120"/>
              <a:gd name="T109" fmla="*/ 2147483647 h 2926"/>
              <a:gd name="T110" fmla="*/ 2147483647 w 1120"/>
              <a:gd name="T111" fmla="*/ 2147483647 h 2926"/>
              <a:gd name="T112" fmla="*/ 2147483647 w 1120"/>
              <a:gd name="T113" fmla="*/ 2147483647 h 2926"/>
              <a:gd name="T114" fmla="*/ 2147483647 w 1120"/>
              <a:gd name="T115" fmla="*/ 2147483647 h 2926"/>
              <a:gd name="T116" fmla="*/ 2147483647 w 1120"/>
              <a:gd name="T117" fmla="*/ 2147483647 h 2926"/>
              <a:gd name="T118" fmla="*/ 2147483647 w 1120"/>
              <a:gd name="T119" fmla="*/ 2147483647 h 2926"/>
              <a:gd name="T120" fmla="*/ 2147483647 w 1120"/>
              <a:gd name="T121" fmla="*/ 2147483647 h 2926"/>
              <a:gd name="T122" fmla="*/ 2147483647 w 1120"/>
              <a:gd name="T123" fmla="*/ 2147483647 h 2926"/>
              <a:gd name="T124" fmla="*/ 2147483647 w 1120"/>
              <a:gd name="T125" fmla="*/ 2147483647 h 29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20"/>
              <a:gd name="T190" fmla="*/ 0 h 2926"/>
              <a:gd name="T191" fmla="*/ 1120 w 1120"/>
              <a:gd name="T192" fmla="*/ 2926 h 29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20" h="2926">
                <a:moveTo>
                  <a:pt x="1111" y="1628"/>
                </a:moveTo>
                <a:cubicBezTo>
                  <a:pt x="1106" y="1614"/>
                  <a:pt x="1105" y="1598"/>
                  <a:pt x="1100" y="1592"/>
                </a:cubicBezTo>
                <a:cubicBezTo>
                  <a:pt x="1095" y="1586"/>
                  <a:pt x="1087" y="1551"/>
                  <a:pt x="1078" y="1539"/>
                </a:cubicBezTo>
                <a:cubicBezTo>
                  <a:pt x="1069" y="1528"/>
                  <a:pt x="1035" y="1477"/>
                  <a:pt x="1026" y="1469"/>
                </a:cubicBezTo>
                <a:cubicBezTo>
                  <a:pt x="1023" y="1464"/>
                  <a:pt x="1025" y="1444"/>
                  <a:pt x="1021" y="1430"/>
                </a:cubicBezTo>
                <a:cubicBezTo>
                  <a:pt x="1017" y="1416"/>
                  <a:pt x="1018" y="1402"/>
                  <a:pt x="1014" y="1386"/>
                </a:cubicBezTo>
                <a:cubicBezTo>
                  <a:pt x="1010" y="1369"/>
                  <a:pt x="1010" y="1337"/>
                  <a:pt x="1009" y="1315"/>
                </a:cubicBezTo>
                <a:cubicBezTo>
                  <a:pt x="1007" y="1277"/>
                  <a:pt x="1007" y="1129"/>
                  <a:pt x="985" y="1075"/>
                </a:cubicBezTo>
                <a:cubicBezTo>
                  <a:pt x="981" y="1058"/>
                  <a:pt x="976" y="1030"/>
                  <a:pt x="977" y="992"/>
                </a:cubicBezTo>
                <a:cubicBezTo>
                  <a:pt x="975" y="886"/>
                  <a:pt x="951" y="825"/>
                  <a:pt x="953" y="792"/>
                </a:cubicBezTo>
                <a:cubicBezTo>
                  <a:pt x="960" y="744"/>
                  <a:pt x="949" y="693"/>
                  <a:pt x="940" y="653"/>
                </a:cubicBezTo>
                <a:cubicBezTo>
                  <a:pt x="921" y="567"/>
                  <a:pt x="879" y="544"/>
                  <a:pt x="860" y="540"/>
                </a:cubicBezTo>
                <a:cubicBezTo>
                  <a:pt x="840" y="536"/>
                  <a:pt x="810" y="533"/>
                  <a:pt x="797" y="520"/>
                </a:cubicBezTo>
                <a:cubicBezTo>
                  <a:pt x="787" y="512"/>
                  <a:pt x="720" y="481"/>
                  <a:pt x="701" y="479"/>
                </a:cubicBezTo>
                <a:cubicBezTo>
                  <a:pt x="651" y="470"/>
                  <a:pt x="660" y="380"/>
                  <a:pt x="660" y="362"/>
                </a:cubicBezTo>
                <a:cubicBezTo>
                  <a:pt x="660" y="362"/>
                  <a:pt x="660" y="362"/>
                  <a:pt x="660" y="362"/>
                </a:cubicBezTo>
                <a:cubicBezTo>
                  <a:pt x="660" y="362"/>
                  <a:pt x="660" y="362"/>
                  <a:pt x="660" y="362"/>
                </a:cubicBezTo>
                <a:cubicBezTo>
                  <a:pt x="661" y="360"/>
                  <a:pt x="661" y="358"/>
                  <a:pt x="662" y="357"/>
                </a:cubicBezTo>
                <a:cubicBezTo>
                  <a:pt x="662" y="357"/>
                  <a:pt x="662" y="356"/>
                  <a:pt x="662" y="356"/>
                </a:cubicBezTo>
                <a:cubicBezTo>
                  <a:pt x="663" y="355"/>
                  <a:pt x="663" y="353"/>
                  <a:pt x="664" y="351"/>
                </a:cubicBezTo>
                <a:cubicBezTo>
                  <a:pt x="664" y="350"/>
                  <a:pt x="664" y="350"/>
                  <a:pt x="664" y="350"/>
                </a:cubicBezTo>
                <a:cubicBezTo>
                  <a:pt x="665" y="348"/>
                  <a:pt x="665" y="346"/>
                  <a:pt x="666" y="344"/>
                </a:cubicBezTo>
                <a:cubicBezTo>
                  <a:pt x="666" y="344"/>
                  <a:pt x="666" y="344"/>
                  <a:pt x="666" y="343"/>
                </a:cubicBezTo>
                <a:cubicBezTo>
                  <a:pt x="666" y="341"/>
                  <a:pt x="667" y="339"/>
                  <a:pt x="667" y="337"/>
                </a:cubicBezTo>
                <a:cubicBezTo>
                  <a:pt x="667" y="337"/>
                  <a:pt x="667" y="337"/>
                  <a:pt x="668" y="337"/>
                </a:cubicBezTo>
                <a:cubicBezTo>
                  <a:pt x="668" y="334"/>
                  <a:pt x="669" y="332"/>
                  <a:pt x="669" y="330"/>
                </a:cubicBezTo>
                <a:cubicBezTo>
                  <a:pt x="669" y="330"/>
                  <a:pt x="669" y="330"/>
                  <a:pt x="669" y="330"/>
                </a:cubicBezTo>
                <a:cubicBezTo>
                  <a:pt x="669" y="328"/>
                  <a:pt x="670" y="325"/>
                  <a:pt x="670" y="323"/>
                </a:cubicBezTo>
                <a:cubicBezTo>
                  <a:pt x="670" y="323"/>
                  <a:pt x="670" y="323"/>
                  <a:pt x="670" y="323"/>
                </a:cubicBezTo>
                <a:cubicBezTo>
                  <a:pt x="671" y="321"/>
                  <a:pt x="671" y="319"/>
                  <a:pt x="671" y="317"/>
                </a:cubicBezTo>
                <a:cubicBezTo>
                  <a:pt x="671" y="317"/>
                  <a:pt x="671" y="317"/>
                  <a:pt x="671" y="317"/>
                </a:cubicBezTo>
                <a:cubicBezTo>
                  <a:pt x="672" y="315"/>
                  <a:pt x="672" y="313"/>
                  <a:pt x="672" y="312"/>
                </a:cubicBezTo>
                <a:cubicBezTo>
                  <a:pt x="672" y="312"/>
                  <a:pt x="672" y="312"/>
                  <a:pt x="672" y="312"/>
                </a:cubicBezTo>
                <a:cubicBezTo>
                  <a:pt x="672" y="311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ubicBezTo>
                  <a:pt x="674" y="309"/>
                  <a:pt x="676" y="308"/>
                  <a:pt x="679" y="306"/>
                </a:cubicBezTo>
                <a:cubicBezTo>
                  <a:pt x="679" y="306"/>
                  <a:pt x="679" y="306"/>
                  <a:pt x="679" y="306"/>
                </a:cubicBezTo>
                <a:cubicBezTo>
                  <a:pt x="680" y="305"/>
                  <a:pt x="680" y="305"/>
                  <a:pt x="681" y="305"/>
                </a:cubicBezTo>
                <a:cubicBezTo>
                  <a:pt x="681" y="304"/>
                  <a:pt x="681" y="304"/>
                  <a:pt x="681" y="304"/>
                </a:cubicBezTo>
                <a:cubicBezTo>
                  <a:pt x="682" y="304"/>
                  <a:pt x="682" y="303"/>
                  <a:pt x="682" y="303"/>
                </a:cubicBezTo>
                <a:cubicBezTo>
                  <a:pt x="683" y="303"/>
                  <a:pt x="683" y="302"/>
                  <a:pt x="683" y="302"/>
                </a:cubicBezTo>
                <a:cubicBezTo>
                  <a:pt x="683" y="302"/>
                  <a:pt x="684" y="302"/>
                  <a:pt x="684" y="301"/>
                </a:cubicBezTo>
                <a:cubicBezTo>
                  <a:pt x="684" y="301"/>
                  <a:pt x="685" y="300"/>
                  <a:pt x="685" y="300"/>
                </a:cubicBezTo>
                <a:cubicBezTo>
                  <a:pt x="688" y="296"/>
                  <a:pt x="689" y="291"/>
                  <a:pt x="693" y="286"/>
                </a:cubicBezTo>
                <a:cubicBezTo>
                  <a:pt x="696" y="280"/>
                  <a:pt x="695" y="276"/>
                  <a:pt x="698" y="267"/>
                </a:cubicBezTo>
                <a:cubicBezTo>
                  <a:pt x="701" y="258"/>
                  <a:pt x="703" y="244"/>
                  <a:pt x="703" y="239"/>
                </a:cubicBezTo>
                <a:cubicBezTo>
                  <a:pt x="703" y="233"/>
                  <a:pt x="709" y="218"/>
                  <a:pt x="709" y="211"/>
                </a:cubicBezTo>
                <a:cubicBezTo>
                  <a:pt x="709" y="206"/>
                  <a:pt x="707" y="202"/>
                  <a:pt x="705" y="201"/>
                </a:cubicBezTo>
                <a:cubicBezTo>
                  <a:pt x="705" y="201"/>
                  <a:pt x="705" y="201"/>
                  <a:pt x="705" y="201"/>
                </a:cubicBezTo>
                <a:cubicBezTo>
                  <a:pt x="705" y="201"/>
                  <a:pt x="706" y="201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7" y="200"/>
                  <a:pt x="707" y="199"/>
                  <a:pt x="707" y="199"/>
                </a:cubicBezTo>
                <a:cubicBezTo>
                  <a:pt x="707" y="192"/>
                  <a:pt x="704" y="175"/>
                  <a:pt x="705" y="168"/>
                </a:cubicBezTo>
                <a:cubicBezTo>
                  <a:pt x="705" y="163"/>
                  <a:pt x="706" y="148"/>
                  <a:pt x="706" y="142"/>
                </a:cubicBezTo>
                <a:cubicBezTo>
                  <a:pt x="706" y="131"/>
                  <a:pt x="700" y="120"/>
                  <a:pt x="697" y="110"/>
                </a:cubicBezTo>
                <a:cubicBezTo>
                  <a:pt x="694" y="99"/>
                  <a:pt x="694" y="87"/>
                  <a:pt x="691" y="77"/>
                </a:cubicBezTo>
                <a:cubicBezTo>
                  <a:pt x="687" y="64"/>
                  <a:pt x="678" y="56"/>
                  <a:pt x="666" y="49"/>
                </a:cubicBezTo>
                <a:cubicBezTo>
                  <a:pt x="657" y="44"/>
                  <a:pt x="646" y="43"/>
                  <a:pt x="641" y="35"/>
                </a:cubicBezTo>
                <a:cubicBezTo>
                  <a:pt x="638" y="31"/>
                  <a:pt x="641" y="30"/>
                  <a:pt x="635" y="27"/>
                </a:cubicBezTo>
                <a:cubicBezTo>
                  <a:pt x="632" y="25"/>
                  <a:pt x="626" y="24"/>
                  <a:pt x="623" y="23"/>
                </a:cubicBezTo>
                <a:cubicBezTo>
                  <a:pt x="614" y="21"/>
                  <a:pt x="602" y="16"/>
                  <a:pt x="604" y="5"/>
                </a:cubicBezTo>
                <a:cubicBezTo>
                  <a:pt x="591" y="2"/>
                  <a:pt x="570" y="13"/>
                  <a:pt x="559" y="2"/>
                </a:cubicBezTo>
                <a:cubicBezTo>
                  <a:pt x="551" y="2"/>
                  <a:pt x="551" y="2"/>
                  <a:pt x="551" y="2"/>
                </a:cubicBezTo>
                <a:cubicBezTo>
                  <a:pt x="544" y="4"/>
                  <a:pt x="535" y="3"/>
                  <a:pt x="528" y="0"/>
                </a:cubicBezTo>
                <a:cubicBezTo>
                  <a:pt x="525" y="6"/>
                  <a:pt x="511" y="12"/>
                  <a:pt x="503" y="12"/>
                </a:cubicBezTo>
                <a:cubicBezTo>
                  <a:pt x="493" y="12"/>
                  <a:pt x="482" y="14"/>
                  <a:pt x="476" y="23"/>
                </a:cubicBezTo>
                <a:cubicBezTo>
                  <a:pt x="480" y="22"/>
                  <a:pt x="485" y="20"/>
                  <a:pt x="487" y="23"/>
                </a:cubicBezTo>
                <a:cubicBezTo>
                  <a:pt x="461" y="37"/>
                  <a:pt x="429" y="57"/>
                  <a:pt x="426" y="89"/>
                </a:cubicBezTo>
                <a:cubicBezTo>
                  <a:pt x="425" y="103"/>
                  <a:pt x="418" y="114"/>
                  <a:pt x="417" y="128"/>
                </a:cubicBezTo>
                <a:cubicBezTo>
                  <a:pt x="416" y="142"/>
                  <a:pt x="405" y="149"/>
                  <a:pt x="410" y="163"/>
                </a:cubicBezTo>
                <a:cubicBezTo>
                  <a:pt x="409" y="172"/>
                  <a:pt x="412" y="172"/>
                  <a:pt x="412" y="180"/>
                </a:cubicBezTo>
                <a:cubicBezTo>
                  <a:pt x="409" y="189"/>
                  <a:pt x="417" y="200"/>
                  <a:pt x="417" y="200"/>
                </a:cubicBezTo>
                <a:cubicBezTo>
                  <a:pt x="417" y="200"/>
                  <a:pt x="417" y="200"/>
                  <a:pt x="417" y="200"/>
                </a:cubicBezTo>
                <a:cubicBezTo>
                  <a:pt x="416" y="200"/>
                  <a:pt x="415" y="202"/>
                  <a:pt x="414" y="204"/>
                </a:cubicBezTo>
                <a:cubicBezTo>
                  <a:pt x="414" y="204"/>
                  <a:pt x="414" y="204"/>
                  <a:pt x="414" y="204"/>
                </a:cubicBezTo>
                <a:cubicBezTo>
                  <a:pt x="413" y="205"/>
                  <a:pt x="413" y="205"/>
                  <a:pt x="413" y="206"/>
                </a:cubicBezTo>
                <a:cubicBezTo>
                  <a:pt x="413" y="207"/>
                  <a:pt x="413" y="207"/>
                  <a:pt x="413" y="207"/>
                </a:cubicBezTo>
                <a:cubicBezTo>
                  <a:pt x="412" y="208"/>
                  <a:pt x="412" y="209"/>
                  <a:pt x="412" y="211"/>
                </a:cubicBezTo>
                <a:cubicBezTo>
                  <a:pt x="412" y="218"/>
                  <a:pt x="419" y="233"/>
                  <a:pt x="419" y="239"/>
                </a:cubicBezTo>
                <a:cubicBezTo>
                  <a:pt x="419" y="244"/>
                  <a:pt x="420" y="258"/>
                  <a:pt x="424" y="267"/>
                </a:cubicBezTo>
                <a:cubicBezTo>
                  <a:pt x="427" y="276"/>
                  <a:pt x="425" y="280"/>
                  <a:pt x="429" y="286"/>
                </a:cubicBezTo>
                <a:cubicBezTo>
                  <a:pt x="432" y="291"/>
                  <a:pt x="433" y="296"/>
                  <a:pt x="436" y="300"/>
                </a:cubicBezTo>
                <a:cubicBezTo>
                  <a:pt x="437" y="300"/>
                  <a:pt x="437" y="301"/>
                  <a:pt x="437" y="301"/>
                </a:cubicBezTo>
                <a:cubicBezTo>
                  <a:pt x="438" y="302"/>
                  <a:pt x="438" y="302"/>
                  <a:pt x="438" y="302"/>
                </a:cubicBezTo>
                <a:cubicBezTo>
                  <a:pt x="438" y="302"/>
                  <a:pt x="439" y="303"/>
                  <a:pt x="439" y="303"/>
                </a:cubicBezTo>
                <a:cubicBezTo>
                  <a:pt x="439" y="303"/>
                  <a:pt x="440" y="304"/>
                  <a:pt x="440" y="304"/>
                </a:cubicBezTo>
                <a:cubicBezTo>
                  <a:pt x="440" y="304"/>
                  <a:pt x="441" y="305"/>
                  <a:pt x="441" y="305"/>
                </a:cubicBezTo>
                <a:cubicBezTo>
                  <a:pt x="441" y="305"/>
                  <a:pt x="442" y="306"/>
                  <a:pt x="442" y="306"/>
                </a:cubicBezTo>
                <a:cubicBezTo>
                  <a:pt x="442" y="306"/>
                  <a:pt x="443" y="306"/>
                  <a:pt x="443" y="306"/>
                </a:cubicBezTo>
                <a:cubicBezTo>
                  <a:pt x="445" y="308"/>
                  <a:pt x="448" y="310"/>
                  <a:pt x="449" y="310"/>
                </a:cubicBezTo>
                <a:cubicBezTo>
                  <a:pt x="449" y="310"/>
                  <a:pt x="449" y="310"/>
                  <a:pt x="449" y="310"/>
                </a:cubicBezTo>
                <a:cubicBezTo>
                  <a:pt x="449" y="312"/>
                  <a:pt x="450" y="314"/>
                  <a:pt x="450" y="316"/>
                </a:cubicBezTo>
                <a:cubicBezTo>
                  <a:pt x="450" y="316"/>
                  <a:pt x="450" y="316"/>
                  <a:pt x="450" y="316"/>
                </a:cubicBezTo>
                <a:cubicBezTo>
                  <a:pt x="450" y="317"/>
                  <a:pt x="450" y="318"/>
                  <a:pt x="450" y="319"/>
                </a:cubicBezTo>
                <a:cubicBezTo>
                  <a:pt x="450" y="319"/>
                  <a:pt x="450" y="319"/>
                  <a:pt x="450" y="319"/>
                </a:cubicBezTo>
                <a:cubicBezTo>
                  <a:pt x="450" y="320"/>
                  <a:pt x="450" y="321"/>
                  <a:pt x="450" y="322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50" y="323"/>
                  <a:pt x="451" y="324"/>
                  <a:pt x="451" y="326"/>
                </a:cubicBezTo>
                <a:cubicBezTo>
                  <a:pt x="451" y="326"/>
                  <a:pt x="451" y="326"/>
                  <a:pt x="451" y="326"/>
                </a:cubicBezTo>
                <a:cubicBezTo>
                  <a:pt x="451" y="327"/>
                  <a:pt x="451" y="328"/>
                  <a:pt x="451" y="329"/>
                </a:cubicBezTo>
                <a:cubicBezTo>
                  <a:pt x="451" y="329"/>
                  <a:pt x="451" y="330"/>
                  <a:pt x="451" y="330"/>
                </a:cubicBezTo>
                <a:cubicBezTo>
                  <a:pt x="451" y="331"/>
                  <a:pt x="452" y="332"/>
                  <a:pt x="452" y="333"/>
                </a:cubicBezTo>
                <a:cubicBezTo>
                  <a:pt x="452" y="333"/>
                  <a:pt x="452" y="333"/>
                  <a:pt x="452" y="334"/>
                </a:cubicBezTo>
                <a:cubicBezTo>
                  <a:pt x="452" y="335"/>
                  <a:pt x="452" y="336"/>
                  <a:pt x="452" y="336"/>
                </a:cubicBezTo>
                <a:cubicBezTo>
                  <a:pt x="452" y="337"/>
                  <a:pt x="452" y="337"/>
                  <a:pt x="453" y="338"/>
                </a:cubicBezTo>
                <a:cubicBezTo>
                  <a:pt x="453" y="339"/>
                  <a:pt x="453" y="339"/>
                  <a:pt x="453" y="340"/>
                </a:cubicBezTo>
                <a:cubicBezTo>
                  <a:pt x="453" y="341"/>
                  <a:pt x="453" y="341"/>
                  <a:pt x="453" y="342"/>
                </a:cubicBezTo>
                <a:cubicBezTo>
                  <a:pt x="453" y="342"/>
                  <a:pt x="454" y="343"/>
                  <a:pt x="454" y="344"/>
                </a:cubicBezTo>
                <a:cubicBezTo>
                  <a:pt x="454" y="344"/>
                  <a:pt x="454" y="345"/>
                  <a:pt x="454" y="345"/>
                </a:cubicBezTo>
                <a:cubicBezTo>
                  <a:pt x="454" y="346"/>
                  <a:pt x="454" y="347"/>
                  <a:pt x="454" y="347"/>
                </a:cubicBezTo>
                <a:cubicBezTo>
                  <a:pt x="455" y="348"/>
                  <a:pt x="455" y="348"/>
                  <a:pt x="455" y="349"/>
                </a:cubicBezTo>
                <a:cubicBezTo>
                  <a:pt x="455" y="349"/>
                  <a:pt x="455" y="350"/>
                  <a:pt x="455" y="351"/>
                </a:cubicBezTo>
                <a:cubicBezTo>
                  <a:pt x="455" y="351"/>
                  <a:pt x="456" y="352"/>
                  <a:pt x="456" y="352"/>
                </a:cubicBezTo>
                <a:cubicBezTo>
                  <a:pt x="456" y="353"/>
                  <a:pt x="456" y="353"/>
                  <a:pt x="456" y="354"/>
                </a:cubicBezTo>
                <a:cubicBezTo>
                  <a:pt x="456" y="354"/>
                  <a:pt x="457" y="355"/>
                  <a:pt x="457" y="355"/>
                </a:cubicBezTo>
                <a:cubicBezTo>
                  <a:pt x="457" y="356"/>
                  <a:pt x="457" y="356"/>
                  <a:pt x="457" y="357"/>
                </a:cubicBezTo>
                <a:cubicBezTo>
                  <a:pt x="457" y="357"/>
                  <a:pt x="458" y="358"/>
                  <a:pt x="458" y="358"/>
                </a:cubicBezTo>
                <a:cubicBezTo>
                  <a:pt x="458" y="359"/>
                  <a:pt x="458" y="359"/>
                  <a:pt x="458" y="359"/>
                </a:cubicBezTo>
                <a:cubicBezTo>
                  <a:pt x="459" y="360"/>
                  <a:pt x="459" y="361"/>
                  <a:pt x="459" y="362"/>
                </a:cubicBezTo>
                <a:cubicBezTo>
                  <a:pt x="460" y="362"/>
                  <a:pt x="460" y="363"/>
                  <a:pt x="461" y="364"/>
                </a:cubicBezTo>
                <a:cubicBezTo>
                  <a:pt x="461" y="365"/>
                  <a:pt x="461" y="365"/>
                  <a:pt x="461" y="366"/>
                </a:cubicBezTo>
                <a:cubicBezTo>
                  <a:pt x="461" y="377"/>
                  <a:pt x="463" y="401"/>
                  <a:pt x="459" y="425"/>
                </a:cubicBezTo>
                <a:cubicBezTo>
                  <a:pt x="459" y="425"/>
                  <a:pt x="459" y="426"/>
                  <a:pt x="459" y="426"/>
                </a:cubicBezTo>
                <a:cubicBezTo>
                  <a:pt x="459" y="427"/>
                  <a:pt x="458" y="427"/>
                  <a:pt x="458" y="427"/>
                </a:cubicBezTo>
                <a:cubicBezTo>
                  <a:pt x="454" y="452"/>
                  <a:pt x="443" y="475"/>
                  <a:pt x="420" y="479"/>
                </a:cubicBezTo>
                <a:cubicBezTo>
                  <a:pt x="400" y="481"/>
                  <a:pt x="333" y="512"/>
                  <a:pt x="324" y="520"/>
                </a:cubicBezTo>
                <a:cubicBezTo>
                  <a:pt x="311" y="533"/>
                  <a:pt x="280" y="536"/>
                  <a:pt x="261" y="540"/>
                </a:cubicBezTo>
                <a:cubicBezTo>
                  <a:pt x="241" y="544"/>
                  <a:pt x="200" y="567"/>
                  <a:pt x="180" y="653"/>
                </a:cubicBezTo>
                <a:cubicBezTo>
                  <a:pt x="171" y="693"/>
                  <a:pt x="161" y="744"/>
                  <a:pt x="167" y="792"/>
                </a:cubicBezTo>
                <a:cubicBezTo>
                  <a:pt x="170" y="825"/>
                  <a:pt x="146" y="886"/>
                  <a:pt x="143" y="992"/>
                </a:cubicBezTo>
                <a:cubicBezTo>
                  <a:pt x="144" y="1030"/>
                  <a:pt x="140" y="1058"/>
                  <a:pt x="135" y="1075"/>
                </a:cubicBezTo>
                <a:cubicBezTo>
                  <a:pt x="113" y="1129"/>
                  <a:pt x="113" y="1277"/>
                  <a:pt x="112" y="1315"/>
                </a:cubicBezTo>
                <a:cubicBezTo>
                  <a:pt x="111" y="1337"/>
                  <a:pt x="111" y="1369"/>
                  <a:pt x="107" y="1386"/>
                </a:cubicBezTo>
                <a:cubicBezTo>
                  <a:pt x="103" y="1402"/>
                  <a:pt x="106" y="1416"/>
                  <a:pt x="101" y="1430"/>
                </a:cubicBezTo>
                <a:cubicBezTo>
                  <a:pt x="97" y="1444"/>
                  <a:pt x="99" y="1464"/>
                  <a:pt x="96" y="1469"/>
                </a:cubicBezTo>
                <a:cubicBezTo>
                  <a:pt x="88" y="1477"/>
                  <a:pt x="53" y="1528"/>
                  <a:pt x="44" y="1539"/>
                </a:cubicBezTo>
                <a:cubicBezTo>
                  <a:pt x="36" y="1551"/>
                  <a:pt x="26" y="1586"/>
                  <a:pt x="21" y="1592"/>
                </a:cubicBezTo>
                <a:cubicBezTo>
                  <a:pt x="16" y="1598"/>
                  <a:pt x="15" y="1614"/>
                  <a:pt x="9" y="1628"/>
                </a:cubicBezTo>
                <a:cubicBezTo>
                  <a:pt x="4" y="1641"/>
                  <a:pt x="0" y="1653"/>
                  <a:pt x="17" y="1652"/>
                </a:cubicBezTo>
                <a:cubicBezTo>
                  <a:pt x="31" y="1651"/>
                  <a:pt x="46" y="1627"/>
                  <a:pt x="49" y="1611"/>
                </a:cubicBezTo>
                <a:cubicBezTo>
                  <a:pt x="53" y="1609"/>
                  <a:pt x="61" y="1599"/>
                  <a:pt x="70" y="1589"/>
                </a:cubicBezTo>
                <a:cubicBezTo>
                  <a:pt x="68" y="1597"/>
                  <a:pt x="74" y="1606"/>
                  <a:pt x="81" y="1633"/>
                </a:cubicBezTo>
                <a:cubicBezTo>
                  <a:pt x="81" y="1642"/>
                  <a:pt x="89" y="1665"/>
                  <a:pt x="88" y="1675"/>
                </a:cubicBezTo>
                <a:cubicBezTo>
                  <a:pt x="87" y="1686"/>
                  <a:pt x="94" y="1714"/>
                  <a:pt x="97" y="1728"/>
                </a:cubicBezTo>
                <a:cubicBezTo>
                  <a:pt x="100" y="1742"/>
                  <a:pt x="113" y="1743"/>
                  <a:pt x="122" y="1739"/>
                </a:cubicBezTo>
                <a:cubicBezTo>
                  <a:pt x="122" y="1739"/>
                  <a:pt x="121" y="1751"/>
                  <a:pt x="134" y="1753"/>
                </a:cubicBezTo>
                <a:cubicBezTo>
                  <a:pt x="146" y="1755"/>
                  <a:pt x="148" y="1733"/>
                  <a:pt x="148" y="1733"/>
                </a:cubicBezTo>
                <a:cubicBezTo>
                  <a:pt x="148" y="1733"/>
                  <a:pt x="148" y="1741"/>
                  <a:pt x="157" y="1742"/>
                </a:cubicBezTo>
                <a:cubicBezTo>
                  <a:pt x="171" y="1742"/>
                  <a:pt x="173" y="1715"/>
                  <a:pt x="173" y="1715"/>
                </a:cubicBezTo>
                <a:cubicBezTo>
                  <a:pt x="173" y="1715"/>
                  <a:pt x="174" y="1716"/>
                  <a:pt x="174" y="1716"/>
                </a:cubicBezTo>
                <a:cubicBezTo>
                  <a:pt x="174" y="1716"/>
                  <a:pt x="174" y="1716"/>
                  <a:pt x="174" y="1716"/>
                </a:cubicBezTo>
                <a:cubicBezTo>
                  <a:pt x="174" y="1716"/>
                  <a:pt x="174" y="1717"/>
                  <a:pt x="174" y="1717"/>
                </a:cubicBezTo>
                <a:cubicBezTo>
                  <a:pt x="174" y="1716"/>
                  <a:pt x="174" y="1716"/>
                  <a:pt x="174" y="1716"/>
                </a:cubicBezTo>
                <a:cubicBezTo>
                  <a:pt x="174" y="1717"/>
                  <a:pt x="174" y="1717"/>
                  <a:pt x="174" y="1717"/>
                </a:cubicBezTo>
                <a:cubicBezTo>
                  <a:pt x="174" y="1717"/>
                  <a:pt x="174" y="1717"/>
                  <a:pt x="174" y="1717"/>
                </a:cubicBezTo>
                <a:cubicBezTo>
                  <a:pt x="174" y="1718"/>
                  <a:pt x="175" y="1718"/>
                  <a:pt x="175" y="1719"/>
                </a:cubicBezTo>
                <a:cubicBezTo>
                  <a:pt x="175" y="1719"/>
                  <a:pt x="176" y="1719"/>
                  <a:pt x="176" y="1719"/>
                </a:cubicBezTo>
                <a:cubicBezTo>
                  <a:pt x="176" y="1719"/>
                  <a:pt x="176" y="1719"/>
                  <a:pt x="176" y="1719"/>
                </a:cubicBezTo>
                <a:cubicBezTo>
                  <a:pt x="176" y="1720"/>
                  <a:pt x="177" y="1720"/>
                  <a:pt x="177" y="1720"/>
                </a:cubicBezTo>
                <a:cubicBezTo>
                  <a:pt x="177" y="1720"/>
                  <a:pt x="177" y="1720"/>
                  <a:pt x="177" y="1720"/>
                </a:cubicBezTo>
                <a:cubicBezTo>
                  <a:pt x="178" y="1720"/>
                  <a:pt x="178" y="1720"/>
                  <a:pt x="179" y="1720"/>
                </a:cubicBezTo>
                <a:cubicBezTo>
                  <a:pt x="179" y="1720"/>
                  <a:pt x="179" y="1720"/>
                  <a:pt x="179" y="1720"/>
                </a:cubicBezTo>
                <a:cubicBezTo>
                  <a:pt x="180" y="1720"/>
                  <a:pt x="180" y="1720"/>
                  <a:pt x="181" y="1720"/>
                </a:cubicBezTo>
                <a:cubicBezTo>
                  <a:pt x="188" y="1720"/>
                  <a:pt x="194" y="1691"/>
                  <a:pt x="197" y="1679"/>
                </a:cubicBezTo>
                <a:cubicBezTo>
                  <a:pt x="200" y="1667"/>
                  <a:pt x="205" y="1657"/>
                  <a:pt x="206" y="1647"/>
                </a:cubicBezTo>
                <a:cubicBezTo>
                  <a:pt x="207" y="1638"/>
                  <a:pt x="208" y="1632"/>
                  <a:pt x="216" y="1589"/>
                </a:cubicBezTo>
                <a:cubicBezTo>
                  <a:pt x="224" y="1546"/>
                  <a:pt x="199" y="1500"/>
                  <a:pt x="202" y="1486"/>
                </a:cubicBezTo>
                <a:cubicBezTo>
                  <a:pt x="206" y="1471"/>
                  <a:pt x="193" y="1449"/>
                  <a:pt x="195" y="1445"/>
                </a:cubicBezTo>
                <a:cubicBezTo>
                  <a:pt x="197" y="1441"/>
                  <a:pt x="201" y="1425"/>
                  <a:pt x="204" y="1409"/>
                </a:cubicBezTo>
                <a:cubicBezTo>
                  <a:pt x="206" y="1393"/>
                  <a:pt x="264" y="1251"/>
                  <a:pt x="270" y="1219"/>
                </a:cubicBezTo>
                <a:cubicBezTo>
                  <a:pt x="281" y="1159"/>
                  <a:pt x="281" y="1132"/>
                  <a:pt x="274" y="1090"/>
                </a:cubicBezTo>
                <a:cubicBezTo>
                  <a:pt x="275" y="1059"/>
                  <a:pt x="288" y="975"/>
                  <a:pt x="290" y="960"/>
                </a:cubicBezTo>
                <a:cubicBezTo>
                  <a:pt x="291" y="957"/>
                  <a:pt x="291" y="942"/>
                  <a:pt x="293" y="932"/>
                </a:cubicBezTo>
                <a:cubicBezTo>
                  <a:pt x="294" y="926"/>
                  <a:pt x="295" y="915"/>
                  <a:pt x="295" y="902"/>
                </a:cubicBezTo>
                <a:cubicBezTo>
                  <a:pt x="296" y="904"/>
                  <a:pt x="296" y="904"/>
                  <a:pt x="296" y="904"/>
                </a:cubicBezTo>
                <a:cubicBezTo>
                  <a:pt x="296" y="918"/>
                  <a:pt x="300" y="942"/>
                  <a:pt x="302" y="980"/>
                </a:cubicBezTo>
                <a:cubicBezTo>
                  <a:pt x="301" y="1011"/>
                  <a:pt x="316" y="1068"/>
                  <a:pt x="318" y="1098"/>
                </a:cubicBezTo>
                <a:cubicBezTo>
                  <a:pt x="314" y="1107"/>
                  <a:pt x="329" y="1264"/>
                  <a:pt x="329" y="1264"/>
                </a:cubicBezTo>
                <a:cubicBezTo>
                  <a:pt x="328" y="1265"/>
                  <a:pt x="328" y="1265"/>
                  <a:pt x="328" y="1265"/>
                </a:cubicBezTo>
                <a:cubicBezTo>
                  <a:pt x="328" y="1265"/>
                  <a:pt x="328" y="1265"/>
                  <a:pt x="328" y="1266"/>
                </a:cubicBezTo>
                <a:cubicBezTo>
                  <a:pt x="328" y="1266"/>
                  <a:pt x="328" y="1266"/>
                  <a:pt x="328" y="1266"/>
                </a:cubicBezTo>
                <a:cubicBezTo>
                  <a:pt x="326" y="1272"/>
                  <a:pt x="321" y="1288"/>
                  <a:pt x="317" y="1309"/>
                </a:cubicBezTo>
                <a:cubicBezTo>
                  <a:pt x="317" y="1309"/>
                  <a:pt x="317" y="1309"/>
                  <a:pt x="316" y="1310"/>
                </a:cubicBezTo>
                <a:cubicBezTo>
                  <a:pt x="316" y="1311"/>
                  <a:pt x="316" y="1313"/>
                  <a:pt x="315" y="1314"/>
                </a:cubicBezTo>
                <a:cubicBezTo>
                  <a:pt x="315" y="1315"/>
                  <a:pt x="315" y="1315"/>
                  <a:pt x="315" y="1316"/>
                </a:cubicBezTo>
                <a:cubicBezTo>
                  <a:pt x="315" y="1317"/>
                  <a:pt x="314" y="1319"/>
                  <a:pt x="314" y="1320"/>
                </a:cubicBezTo>
                <a:cubicBezTo>
                  <a:pt x="314" y="1321"/>
                  <a:pt x="314" y="1321"/>
                  <a:pt x="314" y="1322"/>
                </a:cubicBezTo>
                <a:cubicBezTo>
                  <a:pt x="313" y="1323"/>
                  <a:pt x="313" y="1325"/>
                  <a:pt x="313" y="1326"/>
                </a:cubicBezTo>
                <a:cubicBezTo>
                  <a:pt x="313" y="1327"/>
                  <a:pt x="312" y="1328"/>
                  <a:pt x="312" y="1328"/>
                </a:cubicBezTo>
                <a:cubicBezTo>
                  <a:pt x="312" y="1330"/>
                  <a:pt x="312" y="1331"/>
                  <a:pt x="311" y="1332"/>
                </a:cubicBezTo>
                <a:cubicBezTo>
                  <a:pt x="311" y="1333"/>
                  <a:pt x="311" y="1334"/>
                  <a:pt x="311" y="1335"/>
                </a:cubicBezTo>
                <a:cubicBezTo>
                  <a:pt x="311" y="1336"/>
                  <a:pt x="310" y="1337"/>
                  <a:pt x="310" y="1339"/>
                </a:cubicBezTo>
                <a:cubicBezTo>
                  <a:pt x="310" y="1340"/>
                  <a:pt x="310" y="1341"/>
                  <a:pt x="310" y="1341"/>
                </a:cubicBezTo>
                <a:cubicBezTo>
                  <a:pt x="309" y="1343"/>
                  <a:pt x="309" y="1344"/>
                  <a:pt x="309" y="1345"/>
                </a:cubicBezTo>
                <a:cubicBezTo>
                  <a:pt x="309" y="1346"/>
                  <a:pt x="308" y="1347"/>
                  <a:pt x="308" y="1348"/>
                </a:cubicBezTo>
                <a:cubicBezTo>
                  <a:pt x="308" y="1349"/>
                  <a:pt x="308" y="1350"/>
                  <a:pt x="307" y="1352"/>
                </a:cubicBezTo>
                <a:cubicBezTo>
                  <a:pt x="307" y="1353"/>
                  <a:pt x="307" y="1354"/>
                  <a:pt x="307" y="1355"/>
                </a:cubicBezTo>
                <a:cubicBezTo>
                  <a:pt x="307" y="1356"/>
                  <a:pt x="306" y="1357"/>
                  <a:pt x="306" y="1358"/>
                </a:cubicBezTo>
                <a:cubicBezTo>
                  <a:pt x="306" y="1359"/>
                  <a:pt x="306" y="1360"/>
                  <a:pt x="306" y="1361"/>
                </a:cubicBezTo>
                <a:cubicBezTo>
                  <a:pt x="305" y="1363"/>
                  <a:pt x="305" y="1364"/>
                  <a:pt x="305" y="1365"/>
                </a:cubicBezTo>
                <a:cubicBezTo>
                  <a:pt x="305" y="1366"/>
                  <a:pt x="304" y="1367"/>
                  <a:pt x="304" y="1368"/>
                </a:cubicBezTo>
                <a:cubicBezTo>
                  <a:pt x="304" y="1369"/>
                  <a:pt x="304" y="1370"/>
                  <a:pt x="304" y="1371"/>
                </a:cubicBezTo>
                <a:cubicBezTo>
                  <a:pt x="303" y="1372"/>
                  <a:pt x="303" y="1373"/>
                  <a:pt x="303" y="1375"/>
                </a:cubicBezTo>
                <a:cubicBezTo>
                  <a:pt x="303" y="1376"/>
                  <a:pt x="303" y="1377"/>
                  <a:pt x="303" y="1378"/>
                </a:cubicBezTo>
                <a:cubicBezTo>
                  <a:pt x="302" y="1379"/>
                  <a:pt x="302" y="1380"/>
                  <a:pt x="302" y="1381"/>
                </a:cubicBezTo>
                <a:cubicBezTo>
                  <a:pt x="302" y="1382"/>
                  <a:pt x="302" y="1383"/>
                  <a:pt x="301" y="1384"/>
                </a:cubicBezTo>
                <a:cubicBezTo>
                  <a:pt x="301" y="1385"/>
                  <a:pt x="301" y="1386"/>
                  <a:pt x="301" y="1387"/>
                </a:cubicBezTo>
                <a:cubicBezTo>
                  <a:pt x="301" y="1388"/>
                  <a:pt x="301" y="1389"/>
                  <a:pt x="300" y="1390"/>
                </a:cubicBezTo>
                <a:cubicBezTo>
                  <a:pt x="300" y="1391"/>
                  <a:pt x="300" y="1392"/>
                  <a:pt x="300" y="1393"/>
                </a:cubicBezTo>
                <a:cubicBezTo>
                  <a:pt x="300" y="1394"/>
                  <a:pt x="300" y="1395"/>
                  <a:pt x="299" y="1396"/>
                </a:cubicBezTo>
                <a:cubicBezTo>
                  <a:pt x="299" y="1397"/>
                  <a:pt x="299" y="1398"/>
                  <a:pt x="299" y="1399"/>
                </a:cubicBezTo>
                <a:cubicBezTo>
                  <a:pt x="299" y="1400"/>
                  <a:pt x="299" y="1401"/>
                  <a:pt x="299" y="1401"/>
                </a:cubicBezTo>
                <a:cubicBezTo>
                  <a:pt x="298" y="1403"/>
                  <a:pt x="298" y="1404"/>
                  <a:pt x="298" y="1405"/>
                </a:cubicBezTo>
                <a:cubicBezTo>
                  <a:pt x="298" y="1405"/>
                  <a:pt x="298" y="1406"/>
                  <a:pt x="298" y="1407"/>
                </a:cubicBezTo>
                <a:cubicBezTo>
                  <a:pt x="298" y="1408"/>
                  <a:pt x="298" y="1409"/>
                  <a:pt x="297" y="1410"/>
                </a:cubicBezTo>
                <a:cubicBezTo>
                  <a:pt x="297" y="1411"/>
                  <a:pt x="297" y="1411"/>
                  <a:pt x="297" y="1412"/>
                </a:cubicBezTo>
                <a:cubicBezTo>
                  <a:pt x="297" y="1413"/>
                  <a:pt x="297" y="1414"/>
                  <a:pt x="297" y="1415"/>
                </a:cubicBezTo>
                <a:cubicBezTo>
                  <a:pt x="297" y="1415"/>
                  <a:pt x="297" y="1416"/>
                  <a:pt x="297" y="1417"/>
                </a:cubicBezTo>
                <a:cubicBezTo>
                  <a:pt x="296" y="1418"/>
                  <a:pt x="296" y="1419"/>
                  <a:pt x="296" y="1419"/>
                </a:cubicBezTo>
                <a:cubicBezTo>
                  <a:pt x="296" y="1420"/>
                  <a:pt x="296" y="1421"/>
                  <a:pt x="296" y="1421"/>
                </a:cubicBezTo>
                <a:cubicBezTo>
                  <a:pt x="296" y="1422"/>
                  <a:pt x="296" y="1423"/>
                  <a:pt x="296" y="1424"/>
                </a:cubicBezTo>
                <a:cubicBezTo>
                  <a:pt x="296" y="1424"/>
                  <a:pt x="296" y="1425"/>
                  <a:pt x="296" y="1425"/>
                </a:cubicBezTo>
                <a:cubicBezTo>
                  <a:pt x="296" y="1426"/>
                  <a:pt x="296" y="1428"/>
                  <a:pt x="296" y="1429"/>
                </a:cubicBezTo>
                <a:cubicBezTo>
                  <a:pt x="293" y="1447"/>
                  <a:pt x="300" y="1472"/>
                  <a:pt x="298" y="1512"/>
                </a:cubicBezTo>
                <a:cubicBezTo>
                  <a:pt x="295" y="1562"/>
                  <a:pt x="251" y="1762"/>
                  <a:pt x="333" y="2014"/>
                </a:cubicBezTo>
                <a:cubicBezTo>
                  <a:pt x="338" y="2029"/>
                  <a:pt x="338" y="2079"/>
                  <a:pt x="344" y="2107"/>
                </a:cubicBezTo>
                <a:cubicBezTo>
                  <a:pt x="345" y="2114"/>
                  <a:pt x="359" y="2145"/>
                  <a:pt x="360" y="2189"/>
                </a:cubicBezTo>
                <a:cubicBezTo>
                  <a:pt x="361" y="2259"/>
                  <a:pt x="354" y="2349"/>
                  <a:pt x="356" y="2399"/>
                </a:cubicBezTo>
                <a:cubicBezTo>
                  <a:pt x="359" y="2481"/>
                  <a:pt x="393" y="2556"/>
                  <a:pt x="407" y="2609"/>
                </a:cubicBezTo>
                <a:cubicBezTo>
                  <a:pt x="420" y="2661"/>
                  <a:pt x="425" y="2703"/>
                  <a:pt x="422" y="2713"/>
                </a:cubicBezTo>
                <a:cubicBezTo>
                  <a:pt x="420" y="2722"/>
                  <a:pt x="418" y="2740"/>
                  <a:pt x="425" y="2755"/>
                </a:cubicBezTo>
                <a:cubicBezTo>
                  <a:pt x="426" y="2756"/>
                  <a:pt x="402" y="2808"/>
                  <a:pt x="389" y="2817"/>
                </a:cubicBezTo>
                <a:cubicBezTo>
                  <a:pt x="377" y="2827"/>
                  <a:pt x="373" y="2835"/>
                  <a:pt x="364" y="2840"/>
                </a:cubicBezTo>
                <a:cubicBezTo>
                  <a:pt x="354" y="2845"/>
                  <a:pt x="349" y="2850"/>
                  <a:pt x="345" y="2861"/>
                </a:cubicBezTo>
                <a:cubicBezTo>
                  <a:pt x="342" y="2869"/>
                  <a:pt x="333" y="2881"/>
                  <a:pt x="340" y="2887"/>
                </a:cubicBezTo>
                <a:cubicBezTo>
                  <a:pt x="341" y="2888"/>
                  <a:pt x="342" y="2888"/>
                  <a:pt x="343" y="2889"/>
                </a:cubicBezTo>
                <a:cubicBezTo>
                  <a:pt x="344" y="2889"/>
                  <a:pt x="344" y="2889"/>
                  <a:pt x="344" y="2889"/>
                </a:cubicBezTo>
                <a:cubicBezTo>
                  <a:pt x="343" y="2892"/>
                  <a:pt x="343" y="2894"/>
                  <a:pt x="344" y="2896"/>
                </a:cubicBezTo>
                <a:cubicBezTo>
                  <a:pt x="348" y="2903"/>
                  <a:pt x="355" y="2905"/>
                  <a:pt x="364" y="2904"/>
                </a:cubicBezTo>
                <a:cubicBezTo>
                  <a:pt x="365" y="2902"/>
                  <a:pt x="365" y="2902"/>
                  <a:pt x="365" y="2902"/>
                </a:cubicBezTo>
                <a:cubicBezTo>
                  <a:pt x="366" y="2905"/>
                  <a:pt x="366" y="2908"/>
                  <a:pt x="368" y="2910"/>
                </a:cubicBezTo>
                <a:cubicBezTo>
                  <a:pt x="374" y="2919"/>
                  <a:pt x="394" y="2923"/>
                  <a:pt x="402" y="2915"/>
                </a:cubicBezTo>
                <a:cubicBezTo>
                  <a:pt x="403" y="2916"/>
                  <a:pt x="404" y="2916"/>
                  <a:pt x="406" y="2917"/>
                </a:cubicBezTo>
                <a:cubicBezTo>
                  <a:pt x="407" y="2917"/>
                  <a:pt x="408" y="2917"/>
                  <a:pt x="409" y="2918"/>
                </a:cubicBezTo>
                <a:cubicBezTo>
                  <a:pt x="410" y="2918"/>
                  <a:pt x="410" y="2918"/>
                  <a:pt x="411" y="2918"/>
                </a:cubicBezTo>
                <a:cubicBezTo>
                  <a:pt x="413" y="2919"/>
                  <a:pt x="414" y="2919"/>
                  <a:pt x="416" y="2919"/>
                </a:cubicBezTo>
                <a:cubicBezTo>
                  <a:pt x="416" y="2919"/>
                  <a:pt x="416" y="2919"/>
                  <a:pt x="416" y="2919"/>
                </a:cubicBezTo>
                <a:cubicBezTo>
                  <a:pt x="425" y="2920"/>
                  <a:pt x="435" y="2918"/>
                  <a:pt x="440" y="2912"/>
                </a:cubicBezTo>
                <a:cubicBezTo>
                  <a:pt x="440" y="2912"/>
                  <a:pt x="440" y="2912"/>
                  <a:pt x="440" y="2912"/>
                </a:cubicBezTo>
                <a:cubicBezTo>
                  <a:pt x="440" y="2913"/>
                  <a:pt x="441" y="2913"/>
                  <a:pt x="441" y="2914"/>
                </a:cubicBezTo>
                <a:cubicBezTo>
                  <a:pt x="441" y="2913"/>
                  <a:pt x="441" y="2913"/>
                  <a:pt x="441" y="2913"/>
                </a:cubicBezTo>
                <a:cubicBezTo>
                  <a:pt x="446" y="2925"/>
                  <a:pt x="462" y="2926"/>
                  <a:pt x="475" y="2924"/>
                </a:cubicBezTo>
                <a:cubicBezTo>
                  <a:pt x="475" y="2924"/>
                  <a:pt x="475" y="2924"/>
                  <a:pt x="475" y="2924"/>
                </a:cubicBezTo>
                <a:cubicBezTo>
                  <a:pt x="476" y="2924"/>
                  <a:pt x="477" y="2924"/>
                  <a:pt x="478" y="2924"/>
                </a:cubicBezTo>
                <a:cubicBezTo>
                  <a:pt x="478" y="2924"/>
                  <a:pt x="479" y="2923"/>
                  <a:pt x="479" y="2923"/>
                </a:cubicBezTo>
                <a:cubicBezTo>
                  <a:pt x="480" y="2923"/>
                  <a:pt x="480" y="2923"/>
                  <a:pt x="481" y="2923"/>
                </a:cubicBezTo>
                <a:cubicBezTo>
                  <a:pt x="482" y="2923"/>
                  <a:pt x="482" y="2923"/>
                  <a:pt x="483" y="2923"/>
                </a:cubicBezTo>
                <a:cubicBezTo>
                  <a:pt x="485" y="2922"/>
                  <a:pt x="486" y="2922"/>
                  <a:pt x="488" y="2921"/>
                </a:cubicBezTo>
                <a:cubicBezTo>
                  <a:pt x="488" y="2921"/>
                  <a:pt x="489" y="2921"/>
                  <a:pt x="489" y="2921"/>
                </a:cubicBezTo>
                <a:cubicBezTo>
                  <a:pt x="490" y="2921"/>
                  <a:pt x="491" y="2920"/>
                  <a:pt x="492" y="2920"/>
                </a:cubicBezTo>
                <a:cubicBezTo>
                  <a:pt x="492" y="2920"/>
                  <a:pt x="493" y="2919"/>
                  <a:pt x="493" y="2919"/>
                </a:cubicBezTo>
                <a:cubicBezTo>
                  <a:pt x="494" y="2919"/>
                  <a:pt x="495" y="2918"/>
                  <a:pt x="496" y="2918"/>
                </a:cubicBezTo>
                <a:cubicBezTo>
                  <a:pt x="496" y="2918"/>
                  <a:pt x="496" y="2917"/>
                  <a:pt x="497" y="2917"/>
                </a:cubicBezTo>
                <a:cubicBezTo>
                  <a:pt x="498" y="2917"/>
                  <a:pt x="498" y="2916"/>
                  <a:pt x="499" y="2916"/>
                </a:cubicBezTo>
                <a:cubicBezTo>
                  <a:pt x="499" y="2915"/>
                  <a:pt x="500" y="2915"/>
                  <a:pt x="500" y="2915"/>
                </a:cubicBezTo>
                <a:cubicBezTo>
                  <a:pt x="501" y="2914"/>
                  <a:pt x="501" y="2914"/>
                  <a:pt x="502" y="2913"/>
                </a:cubicBezTo>
                <a:cubicBezTo>
                  <a:pt x="502" y="2913"/>
                  <a:pt x="503" y="2913"/>
                  <a:pt x="503" y="2913"/>
                </a:cubicBezTo>
                <a:cubicBezTo>
                  <a:pt x="505" y="2911"/>
                  <a:pt x="506" y="2909"/>
                  <a:pt x="508" y="2908"/>
                </a:cubicBezTo>
                <a:cubicBezTo>
                  <a:pt x="508" y="2908"/>
                  <a:pt x="508" y="2908"/>
                  <a:pt x="508" y="2908"/>
                </a:cubicBezTo>
                <a:cubicBezTo>
                  <a:pt x="508" y="2908"/>
                  <a:pt x="508" y="2908"/>
                  <a:pt x="508" y="2908"/>
                </a:cubicBezTo>
                <a:cubicBezTo>
                  <a:pt x="509" y="2907"/>
                  <a:pt x="510" y="2906"/>
                  <a:pt x="511" y="2905"/>
                </a:cubicBezTo>
                <a:cubicBezTo>
                  <a:pt x="519" y="2899"/>
                  <a:pt x="525" y="2894"/>
                  <a:pt x="523" y="2879"/>
                </a:cubicBezTo>
                <a:cubicBezTo>
                  <a:pt x="520" y="2864"/>
                  <a:pt x="522" y="2864"/>
                  <a:pt x="524" y="2846"/>
                </a:cubicBezTo>
                <a:cubicBezTo>
                  <a:pt x="525" y="2835"/>
                  <a:pt x="534" y="2832"/>
                  <a:pt x="536" y="2815"/>
                </a:cubicBezTo>
                <a:cubicBezTo>
                  <a:pt x="537" y="2801"/>
                  <a:pt x="526" y="2741"/>
                  <a:pt x="527" y="2733"/>
                </a:cubicBezTo>
                <a:cubicBezTo>
                  <a:pt x="530" y="2715"/>
                  <a:pt x="517" y="2700"/>
                  <a:pt x="513" y="2669"/>
                </a:cubicBezTo>
                <a:cubicBezTo>
                  <a:pt x="508" y="2639"/>
                  <a:pt x="520" y="2535"/>
                  <a:pt x="520" y="2516"/>
                </a:cubicBezTo>
                <a:cubicBezTo>
                  <a:pt x="520" y="2480"/>
                  <a:pt x="539" y="2421"/>
                  <a:pt x="534" y="2348"/>
                </a:cubicBezTo>
                <a:cubicBezTo>
                  <a:pt x="531" y="2306"/>
                  <a:pt x="510" y="2177"/>
                  <a:pt x="510" y="2148"/>
                </a:cubicBezTo>
                <a:cubicBezTo>
                  <a:pt x="510" y="2143"/>
                  <a:pt x="509" y="2110"/>
                  <a:pt x="511" y="2105"/>
                </a:cubicBezTo>
                <a:cubicBezTo>
                  <a:pt x="517" y="2085"/>
                  <a:pt x="544" y="1849"/>
                  <a:pt x="544" y="1847"/>
                </a:cubicBezTo>
                <a:cubicBezTo>
                  <a:pt x="547" y="1823"/>
                  <a:pt x="555" y="1690"/>
                  <a:pt x="558" y="1646"/>
                </a:cubicBezTo>
                <a:cubicBezTo>
                  <a:pt x="559" y="1646"/>
                  <a:pt x="561" y="1646"/>
                  <a:pt x="562" y="1646"/>
                </a:cubicBezTo>
                <a:cubicBezTo>
                  <a:pt x="565" y="1689"/>
                  <a:pt x="573" y="1823"/>
                  <a:pt x="576" y="1847"/>
                </a:cubicBezTo>
                <a:cubicBezTo>
                  <a:pt x="576" y="1849"/>
                  <a:pt x="603" y="2085"/>
                  <a:pt x="609" y="2105"/>
                </a:cubicBezTo>
                <a:cubicBezTo>
                  <a:pt x="611" y="2110"/>
                  <a:pt x="610" y="2143"/>
                  <a:pt x="610" y="2148"/>
                </a:cubicBezTo>
                <a:cubicBezTo>
                  <a:pt x="610" y="2177"/>
                  <a:pt x="589" y="2306"/>
                  <a:pt x="586" y="2348"/>
                </a:cubicBezTo>
                <a:cubicBezTo>
                  <a:pt x="581" y="2421"/>
                  <a:pt x="600" y="2480"/>
                  <a:pt x="600" y="2516"/>
                </a:cubicBezTo>
                <a:cubicBezTo>
                  <a:pt x="600" y="2535"/>
                  <a:pt x="612" y="2639"/>
                  <a:pt x="607" y="2669"/>
                </a:cubicBezTo>
                <a:cubicBezTo>
                  <a:pt x="603" y="2700"/>
                  <a:pt x="590" y="2715"/>
                  <a:pt x="593" y="2733"/>
                </a:cubicBezTo>
                <a:cubicBezTo>
                  <a:pt x="594" y="2741"/>
                  <a:pt x="583" y="2801"/>
                  <a:pt x="584" y="2815"/>
                </a:cubicBezTo>
                <a:cubicBezTo>
                  <a:pt x="586" y="2832"/>
                  <a:pt x="595" y="2835"/>
                  <a:pt x="596" y="2846"/>
                </a:cubicBezTo>
                <a:cubicBezTo>
                  <a:pt x="598" y="2864"/>
                  <a:pt x="600" y="2864"/>
                  <a:pt x="597" y="2879"/>
                </a:cubicBezTo>
                <a:cubicBezTo>
                  <a:pt x="595" y="2894"/>
                  <a:pt x="601" y="2899"/>
                  <a:pt x="609" y="2905"/>
                </a:cubicBezTo>
                <a:cubicBezTo>
                  <a:pt x="610" y="2906"/>
                  <a:pt x="611" y="2907"/>
                  <a:pt x="612" y="2908"/>
                </a:cubicBezTo>
                <a:cubicBezTo>
                  <a:pt x="612" y="2908"/>
                  <a:pt x="612" y="2908"/>
                  <a:pt x="612" y="2908"/>
                </a:cubicBezTo>
                <a:cubicBezTo>
                  <a:pt x="612" y="2908"/>
                  <a:pt x="612" y="2908"/>
                  <a:pt x="612" y="2908"/>
                </a:cubicBezTo>
                <a:cubicBezTo>
                  <a:pt x="614" y="2909"/>
                  <a:pt x="615" y="2911"/>
                  <a:pt x="617" y="2913"/>
                </a:cubicBezTo>
                <a:cubicBezTo>
                  <a:pt x="617" y="2913"/>
                  <a:pt x="618" y="2913"/>
                  <a:pt x="618" y="2913"/>
                </a:cubicBezTo>
                <a:cubicBezTo>
                  <a:pt x="619" y="2914"/>
                  <a:pt x="619" y="2914"/>
                  <a:pt x="620" y="2915"/>
                </a:cubicBezTo>
                <a:cubicBezTo>
                  <a:pt x="620" y="2915"/>
                  <a:pt x="621" y="2915"/>
                  <a:pt x="621" y="2916"/>
                </a:cubicBezTo>
                <a:cubicBezTo>
                  <a:pt x="622" y="2916"/>
                  <a:pt x="622" y="2917"/>
                  <a:pt x="623" y="2917"/>
                </a:cubicBezTo>
                <a:cubicBezTo>
                  <a:pt x="624" y="2917"/>
                  <a:pt x="624" y="2918"/>
                  <a:pt x="624" y="2918"/>
                </a:cubicBezTo>
                <a:cubicBezTo>
                  <a:pt x="625" y="2918"/>
                  <a:pt x="626" y="2919"/>
                  <a:pt x="627" y="2919"/>
                </a:cubicBezTo>
                <a:cubicBezTo>
                  <a:pt x="627" y="2919"/>
                  <a:pt x="628" y="2920"/>
                  <a:pt x="628" y="2920"/>
                </a:cubicBezTo>
                <a:cubicBezTo>
                  <a:pt x="629" y="2920"/>
                  <a:pt x="630" y="2921"/>
                  <a:pt x="631" y="2921"/>
                </a:cubicBezTo>
                <a:cubicBezTo>
                  <a:pt x="631" y="2921"/>
                  <a:pt x="632" y="2921"/>
                  <a:pt x="632" y="2921"/>
                </a:cubicBezTo>
                <a:cubicBezTo>
                  <a:pt x="634" y="2922"/>
                  <a:pt x="635" y="2922"/>
                  <a:pt x="637" y="2923"/>
                </a:cubicBezTo>
                <a:cubicBezTo>
                  <a:pt x="638" y="2923"/>
                  <a:pt x="639" y="2923"/>
                  <a:pt x="639" y="2923"/>
                </a:cubicBezTo>
                <a:cubicBezTo>
                  <a:pt x="640" y="2923"/>
                  <a:pt x="640" y="2923"/>
                  <a:pt x="641" y="2923"/>
                </a:cubicBezTo>
                <a:cubicBezTo>
                  <a:pt x="641" y="2923"/>
                  <a:pt x="642" y="2924"/>
                  <a:pt x="642" y="2924"/>
                </a:cubicBezTo>
                <a:cubicBezTo>
                  <a:pt x="643" y="2924"/>
                  <a:pt x="644" y="2924"/>
                  <a:pt x="644" y="2924"/>
                </a:cubicBezTo>
                <a:cubicBezTo>
                  <a:pt x="645" y="2924"/>
                  <a:pt x="645" y="2924"/>
                  <a:pt x="645" y="2924"/>
                </a:cubicBezTo>
                <a:cubicBezTo>
                  <a:pt x="646" y="2924"/>
                  <a:pt x="647" y="2924"/>
                  <a:pt x="648" y="2924"/>
                </a:cubicBezTo>
                <a:cubicBezTo>
                  <a:pt x="648" y="2924"/>
                  <a:pt x="648" y="2924"/>
                  <a:pt x="648" y="2924"/>
                </a:cubicBezTo>
                <a:cubicBezTo>
                  <a:pt x="660" y="2925"/>
                  <a:pt x="674" y="2924"/>
                  <a:pt x="679" y="2914"/>
                </a:cubicBezTo>
                <a:cubicBezTo>
                  <a:pt x="679" y="2914"/>
                  <a:pt x="679" y="2914"/>
                  <a:pt x="679" y="2914"/>
                </a:cubicBezTo>
                <a:cubicBezTo>
                  <a:pt x="679" y="2914"/>
                  <a:pt x="679" y="2914"/>
                  <a:pt x="679" y="2914"/>
                </a:cubicBezTo>
                <a:cubicBezTo>
                  <a:pt x="679" y="2913"/>
                  <a:pt x="679" y="2913"/>
                  <a:pt x="680" y="2912"/>
                </a:cubicBezTo>
                <a:cubicBezTo>
                  <a:pt x="680" y="2912"/>
                  <a:pt x="680" y="2912"/>
                  <a:pt x="680" y="2912"/>
                </a:cubicBezTo>
                <a:cubicBezTo>
                  <a:pt x="685" y="2918"/>
                  <a:pt x="695" y="2920"/>
                  <a:pt x="704" y="2919"/>
                </a:cubicBezTo>
                <a:cubicBezTo>
                  <a:pt x="704" y="2919"/>
                  <a:pt x="704" y="2919"/>
                  <a:pt x="704" y="2919"/>
                </a:cubicBezTo>
                <a:cubicBezTo>
                  <a:pt x="706" y="2919"/>
                  <a:pt x="707" y="2919"/>
                  <a:pt x="709" y="2918"/>
                </a:cubicBezTo>
                <a:cubicBezTo>
                  <a:pt x="710" y="2918"/>
                  <a:pt x="710" y="2918"/>
                  <a:pt x="711" y="2918"/>
                </a:cubicBezTo>
                <a:cubicBezTo>
                  <a:pt x="712" y="2917"/>
                  <a:pt x="713" y="2917"/>
                  <a:pt x="714" y="2917"/>
                </a:cubicBezTo>
                <a:cubicBezTo>
                  <a:pt x="716" y="2916"/>
                  <a:pt x="717" y="2916"/>
                  <a:pt x="718" y="2915"/>
                </a:cubicBezTo>
                <a:cubicBezTo>
                  <a:pt x="726" y="2923"/>
                  <a:pt x="746" y="2919"/>
                  <a:pt x="752" y="2910"/>
                </a:cubicBezTo>
                <a:cubicBezTo>
                  <a:pt x="754" y="2908"/>
                  <a:pt x="754" y="2905"/>
                  <a:pt x="755" y="2903"/>
                </a:cubicBezTo>
                <a:cubicBezTo>
                  <a:pt x="756" y="2904"/>
                  <a:pt x="756" y="2904"/>
                  <a:pt x="756" y="2904"/>
                </a:cubicBezTo>
                <a:cubicBezTo>
                  <a:pt x="765" y="2905"/>
                  <a:pt x="775" y="2902"/>
                  <a:pt x="776" y="2896"/>
                </a:cubicBezTo>
                <a:cubicBezTo>
                  <a:pt x="777" y="2894"/>
                  <a:pt x="777" y="2892"/>
                  <a:pt x="777" y="2889"/>
                </a:cubicBezTo>
                <a:cubicBezTo>
                  <a:pt x="777" y="2889"/>
                  <a:pt x="777" y="2889"/>
                  <a:pt x="777" y="2889"/>
                </a:cubicBezTo>
                <a:cubicBezTo>
                  <a:pt x="778" y="2888"/>
                  <a:pt x="779" y="2888"/>
                  <a:pt x="780" y="2887"/>
                </a:cubicBezTo>
                <a:cubicBezTo>
                  <a:pt x="787" y="2881"/>
                  <a:pt x="778" y="2869"/>
                  <a:pt x="775" y="2861"/>
                </a:cubicBezTo>
                <a:cubicBezTo>
                  <a:pt x="771" y="2850"/>
                  <a:pt x="766" y="2845"/>
                  <a:pt x="756" y="2840"/>
                </a:cubicBezTo>
                <a:cubicBezTo>
                  <a:pt x="747" y="2835"/>
                  <a:pt x="743" y="2827"/>
                  <a:pt x="731" y="2817"/>
                </a:cubicBezTo>
                <a:cubicBezTo>
                  <a:pt x="718" y="2808"/>
                  <a:pt x="694" y="2756"/>
                  <a:pt x="695" y="2755"/>
                </a:cubicBezTo>
                <a:cubicBezTo>
                  <a:pt x="702" y="2740"/>
                  <a:pt x="700" y="2722"/>
                  <a:pt x="698" y="2713"/>
                </a:cubicBezTo>
                <a:cubicBezTo>
                  <a:pt x="695" y="2703"/>
                  <a:pt x="700" y="2661"/>
                  <a:pt x="714" y="2609"/>
                </a:cubicBezTo>
                <a:cubicBezTo>
                  <a:pt x="727" y="2556"/>
                  <a:pt x="761" y="2481"/>
                  <a:pt x="764" y="2399"/>
                </a:cubicBezTo>
                <a:cubicBezTo>
                  <a:pt x="766" y="2349"/>
                  <a:pt x="759" y="2259"/>
                  <a:pt x="760" y="2189"/>
                </a:cubicBezTo>
                <a:cubicBezTo>
                  <a:pt x="761" y="2145"/>
                  <a:pt x="775" y="2114"/>
                  <a:pt x="776" y="2107"/>
                </a:cubicBezTo>
                <a:cubicBezTo>
                  <a:pt x="782" y="2079"/>
                  <a:pt x="782" y="2029"/>
                  <a:pt x="787" y="2014"/>
                </a:cubicBezTo>
                <a:cubicBezTo>
                  <a:pt x="869" y="1762"/>
                  <a:pt x="825" y="1562"/>
                  <a:pt x="822" y="1512"/>
                </a:cubicBezTo>
                <a:cubicBezTo>
                  <a:pt x="823" y="1512"/>
                  <a:pt x="823" y="1512"/>
                  <a:pt x="823" y="1512"/>
                </a:cubicBezTo>
                <a:cubicBezTo>
                  <a:pt x="821" y="1472"/>
                  <a:pt x="828" y="1447"/>
                  <a:pt x="825" y="1429"/>
                </a:cubicBezTo>
                <a:cubicBezTo>
                  <a:pt x="825" y="1428"/>
                  <a:pt x="825" y="1426"/>
                  <a:pt x="825" y="1425"/>
                </a:cubicBezTo>
                <a:cubicBezTo>
                  <a:pt x="825" y="1425"/>
                  <a:pt x="825" y="1424"/>
                  <a:pt x="825" y="1424"/>
                </a:cubicBezTo>
                <a:cubicBezTo>
                  <a:pt x="825" y="1423"/>
                  <a:pt x="824" y="1422"/>
                  <a:pt x="824" y="1421"/>
                </a:cubicBezTo>
                <a:cubicBezTo>
                  <a:pt x="824" y="1421"/>
                  <a:pt x="824" y="1420"/>
                  <a:pt x="824" y="1420"/>
                </a:cubicBezTo>
                <a:cubicBezTo>
                  <a:pt x="824" y="1419"/>
                  <a:pt x="824" y="1418"/>
                  <a:pt x="824" y="1417"/>
                </a:cubicBezTo>
                <a:cubicBezTo>
                  <a:pt x="824" y="1416"/>
                  <a:pt x="824" y="1416"/>
                  <a:pt x="824" y="1415"/>
                </a:cubicBezTo>
                <a:cubicBezTo>
                  <a:pt x="824" y="1414"/>
                  <a:pt x="824" y="1413"/>
                  <a:pt x="823" y="1412"/>
                </a:cubicBezTo>
                <a:cubicBezTo>
                  <a:pt x="823" y="1411"/>
                  <a:pt x="823" y="1411"/>
                  <a:pt x="823" y="1410"/>
                </a:cubicBezTo>
                <a:cubicBezTo>
                  <a:pt x="823" y="1409"/>
                  <a:pt x="823" y="1408"/>
                  <a:pt x="823" y="1407"/>
                </a:cubicBezTo>
                <a:cubicBezTo>
                  <a:pt x="823" y="1406"/>
                  <a:pt x="823" y="1406"/>
                  <a:pt x="822" y="1405"/>
                </a:cubicBezTo>
                <a:cubicBezTo>
                  <a:pt x="822" y="1404"/>
                  <a:pt x="822" y="1403"/>
                  <a:pt x="822" y="1401"/>
                </a:cubicBezTo>
                <a:cubicBezTo>
                  <a:pt x="822" y="1401"/>
                  <a:pt x="822" y="1400"/>
                  <a:pt x="822" y="1399"/>
                </a:cubicBezTo>
                <a:cubicBezTo>
                  <a:pt x="821" y="1398"/>
                  <a:pt x="821" y="1397"/>
                  <a:pt x="821" y="1396"/>
                </a:cubicBezTo>
                <a:cubicBezTo>
                  <a:pt x="821" y="1395"/>
                  <a:pt x="821" y="1394"/>
                  <a:pt x="821" y="1394"/>
                </a:cubicBezTo>
                <a:cubicBezTo>
                  <a:pt x="821" y="1392"/>
                  <a:pt x="820" y="1391"/>
                  <a:pt x="820" y="1390"/>
                </a:cubicBezTo>
                <a:cubicBezTo>
                  <a:pt x="820" y="1389"/>
                  <a:pt x="820" y="1388"/>
                  <a:pt x="820" y="1387"/>
                </a:cubicBezTo>
                <a:cubicBezTo>
                  <a:pt x="820" y="1386"/>
                  <a:pt x="819" y="1385"/>
                  <a:pt x="819" y="1384"/>
                </a:cubicBezTo>
                <a:cubicBezTo>
                  <a:pt x="819" y="1383"/>
                  <a:pt x="819" y="1382"/>
                  <a:pt x="819" y="1381"/>
                </a:cubicBezTo>
                <a:cubicBezTo>
                  <a:pt x="818" y="1380"/>
                  <a:pt x="818" y="1379"/>
                  <a:pt x="818" y="1377"/>
                </a:cubicBezTo>
                <a:cubicBezTo>
                  <a:pt x="818" y="1376"/>
                  <a:pt x="818" y="1376"/>
                  <a:pt x="818" y="1375"/>
                </a:cubicBezTo>
                <a:cubicBezTo>
                  <a:pt x="817" y="1374"/>
                  <a:pt x="817" y="1372"/>
                  <a:pt x="817" y="1371"/>
                </a:cubicBezTo>
                <a:cubicBezTo>
                  <a:pt x="817" y="1370"/>
                  <a:pt x="816" y="1369"/>
                  <a:pt x="816" y="1369"/>
                </a:cubicBezTo>
                <a:cubicBezTo>
                  <a:pt x="816" y="1367"/>
                  <a:pt x="816" y="1366"/>
                  <a:pt x="816" y="1364"/>
                </a:cubicBezTo>
                <a:cubicBezTo>
                  <a:pt x="815" y="1363"/>
                  <a:pt x="815" y="1363"/>
                  <a:pt x="815" y="1362"/>
                </a:cubicBezTo>
                <a:cubicBezTo>
                  <a:pt x="815" y="1360"/>
                  <a:pt x="815" y="1359"/>
                  <a:pt x="814" y="1358"/>
                </a:cubicBezTo>
                <a:cubicBezTo>
                  <a:pt x="814" y="1357"/>
                  <a:pt x="814" y="1356"/>
                  <a:pt x="814" y="1355"/>
                </a:cubicBezTo>
                <a:cubicBezTo>
                  <a:pt x="814" y="1354"/>
                  <a:pt x="813" y="1352"/>
                  <a:pt x="813" y="1351"/>
                </a:cubicBezTo>
                <a:cubicBezTo>
                  <a:pt x="813" y="1350"/>
                  <a:pt x="813" y="1349"/>
                  <a:pt x="812" y="1348"/>
                </a:cubicBezTo>
                <a:cubicBezTo>
                  <a:pt x="812" y="1347"/>
                  <a:pt x="812" y="1346"/>
                  <a:pt x="812" y="1345"/>
                </a:cubicBezTo>
                <a:cubicBezTo>
                  <a:pt x="811" y="1344"/>
                  <a:pt x="811" y="1343"/>
                  <a:pt x="811" y="1342"/>
                </a:cubicBezTo>
                <a:cubicBezTo>
                  <a:pt x="811" y="1341"/>
                  <a:pt x="811" y="1339"/>
                  <a:pt x="810" y="1338"/>
                </a:cubicBezTo>
                <a:cubicBezTo>
                  <a:pt x="810" y="1337"/>
                  <a:pt x="810" y="1336"/>
                  <a:pt x="810" y="1335"/>
                </a:cubicBezTo>
                <a:cubicBezTo>
                  <a:pt x="809" y="1334"/>
                  <a:pt x="809" y="1333"/>
                  <a:pt x="809" y="1332"/>
                </a:cubicBezTo>
                <a:cubicBezTo>
                  <a:pt x="809" y="1331"/>
                  <a:pt x="808" y="1330"/>
                  <a:pt x="808" y="1329"/>
                </a:cubicBezTo>
                <a:cubicBezTo>
                  <a:pt x="808" y="1328"/>
                  <a:pt x="808" y="1326"/>
                  <a:pt x="808" y="1325"/>
                </a:cubicBezTo>
                <a:cubicBezTo>
                  <a:pt x="807" y="1324"/>
                  <a:pt x="807" y="1323"/>
                  <a:pt x="807" y="1322"/>
                </a:cubicBezTo>
                <a:cubicBezTo>
                  <a:pt x="807" y="1321"/>
                  <a:pt x="806" y="1320"/>
                  <a:pt x="806" y="1319"/>
                </a:cubicBezTo>
                <a:cubicBezTo>
                  <a:pt x="806" y="1318"/>
                  <a:pt x="806" y="1317"/>
                  <a:pt x="805" y="1316"/>
                </a:cubicBezTo>
                <a:cubicBezTo>
                  <a:pt x="805" y="1315"/>
                  <a:pt x="805" y="1314"/>
                  <a:pt x="805" y="1314"/>
                </a:cubicBezTo>
                <a:cubicBezTo>
                  <a:pt x="805" y="1312"/>
                  <a:pt x="804" y="1311"/>
                  <a:pt x="804" y="1310"/>
                </a:cubicBezTo>
                <a:cubicBezTo>
                  <a:pt x="804" y="1309"/>
                  <a:pt x="804" y="1309"/>
                  <a:pt x="804" y="1308"/>
                </a:cubicBezTo>
                <a:cubicBezTo>
                  <a:pt x="803" y="1307"/>
                  <a:pt x="803" y="1305"/>
                  <a:pt x="803" y="1304"/>
                </a:cubicBezTo>
                <a:cubicBezTo>
                  <a:pt x="803" y="1304"/>
                  <a:pt x="802" y="1303"/>
                  <a:pt x="802" y="1303"/>
                </a:cubicBezTo>
                <a:cubicBezTo>
                  <a:pt x="802" y="1301"/>
                  <a:pt x="802" y="1300"/>
                  <a:pt x="801" y="1299"/>
                </a:cubicBezTo>
                <a:cubicBezTo>
                  <a:pt x="801" y="1298"/>
                  <a:pt x="801" y="1298"/>
                  <a:pt x="801" y="1298"/>
                </a:cubicBezTo>
                <a:cubicBezTo>
                  <a:pt x="798" y="1284"/>
                  <a:pt x="795" y="1273"/>
                  <a:pt x="793" y="1268"/>
                </a:cubicBezTo>
                <a:cubicBezTo>
                  <a:pt x="793" y="1268"/>
                  <a:pt x="793" y="1268"/>
                  <a:pt x="793" y="1268"/>
                </a:cubicBezTo>
                <a:cubicBezTo>
                  <a:pt x="793" y="1267"/>
                  <a:pt x="793" y="1266"/>
                  <a:pt x="792" y="1266"/>
                </a:cubicBezTo>
                <a:cubicBezTo>
                  <a:pt x="792" y="1266"/>
                  <a:pt x="792" y="1266"/>
                  <a:pt x="792" y="1266"/>
                </a:cubicBezTo>
                <a:cubicBezTo>
                  <a:pt x="792" y="1265"/>
                  <a:pt x="793" y="1265"/>
                  <a:pt x="793" y="1265"/>
                </a:cubicBezTo>
                <a:cubicBezTo>
                  <a:pt x="792" y="1264"/>
                  <a:pt x="792" y="1264"/>
                  <a:pt x="792" y="1264"/>
                </a:cubicBezTo>
                <a:cubicBezTo>
                  <a:pt x="792" y="1264"/>
                  <a:pt x="806" y="1107"/>
                  <a:pt x="803" y="1098"/>
                </a:cubicBezTo>
                <a:cubicBezTo>
                  <a:pt x="804" y="1068"/>
                  <a:pt x="820" y="1011"/>
                  <a:pt x="818" y="980"/>
                </a:cubicBezTo>
                <a:cubicBezTo>
                  <a:pt x="820" y="942"/>
                  <a:pt x="825" y="918"/>
                  <a:pt x="825" y="904"/>
                </a:cubicBezTo>
                <a:cubicBezTo>
                  <a:pt x="825" y="902"/>
                  <a:pt x="825" y="902"/>
                  <a:pt x="825" y="902"/>
                </a:cubicBezTo>
                <a:cubicBezTo>
                  <a:pt x="826" y="915"/>
                  <a:pt x="827" y="926"/>
                  <a:pt x="827" y="932"/>
                </a:cubicBezTo>
                <a:cubicBezTo>
                  <a:pt x="829" y="942"/>
                  <a:pt x="829" y="957"/>
                  <a:pt x="831" y="960"/>
                </a:cubicBezTo>
                <a:cubicBezTo>
                  <a:pt x="833" y="975"/>
                  <a:pt x="845" y="1059"/>
                  <a:pt x="846" y="1090"/>
                </a:cubicBezTo>
                <a:cubicBezTo>
                  <a:pt x="840" y="1132"/>
                  <a:pt x="839" y="1159"/>
                  <a:pt x="851" y="1219"/>
                </a:cubicBezTo>
                <a:cubicBezTo>
                  <a:pt x="856" y="1251"/>
                  <a:pt x="914" y="1393"/>
                  <a:pt x="917" y="1409"/>
                </a:cubicBezTo>
                <a:cubicBezTo>
                  <a:pt x="920" y="1425"/>
                  <a:pt x="924" y="1441"/>
                  <a:pt x="926" y="1445"/>
                </a:cubicBezTo>
                <a:cubicBezTo>
                  <a:pt x="928" y="1449"/>
                  <a:pt x="914" y="1471"/>
                  <a:pt x="918" y="1486"/>
                </a:cubicBezTo>
                <a:cubicBezTo>
                  <a:pt x="922" y="1500"/>
                  <a:pt x="896" y="1546"/>
                  <a:pt x="904" y="1589"/>
                </a:cubicBezTo>
                <a:cubicBezTo>
                  <a:pt x="912" y="1632"/>
                  <a:pt x="913" y="1638"/>
                  <a:pt x="914" y="1647"/>
                </a:cubicBezTo>
                <a:cubicBezTo>
                  <a:pt x="915" y="1657"/>
                  <a:pt x="921" y="1667"/>
                  <a:pt x="924" y="1679"/>
                </a:cubicBezTo>
                <a:cubicBezTo>
                  <a:pt x="927" y="1691"/>
                  <a:pt x="932" y="1720"/>
                  <a:pt x="939" y="1720"/>
                </a:cubicBezTo>
                <a:cubicBezTo>
                  <a:pt x="940" y="1720"/>
                  <a:pt x="941" y="1720"/>
                  <a:pt x="941" y="1720"/>
                </a:cubicBezTo>
                <a:cubicBezTo>
                  <a:pt x="942" y="1720"/>
                  <a:pt x="942" y="1720"/>
                  <a:pt x="942" y="1720"/>
                </a:cubicBezTo>
                <a:cubicBezTo>
                  <a:pt x="942" y="1720"/>
                  <a:pt x="943" y="1720"/>
                  <a:pt x="943" y="1720"/>
                </a:cubicBezTo>
                <a:cubicBezTo>
                  <a:pt x="943" y="1720"/>
                  <a:pt x="943" y="1720"/>
                  <a:pt x="944" y="1720"/>
                </a:cubicBezTo>
                <a:cubicBezTo>
                  <a:pt x="944" y="1720"/>
                  <a:pt x="944" y="1720"/>
                  <a:pt x="944" y="1719"/>
                </a:cubicBezTo>
                <a:cubicBezTo>
                  <a:pt x="945" y="1719"/>
                  <a:pt x="945" y="1719"/>
                  <a:pt x="945" y="1719"/>
                </a:cubicBezTo>
                <a:cubicBezTo>
                  <a:pt x="945" y="1719"/>
                  <a:pt x="945" y="1719"/>
                  <a:pt x="945" y="1719"/>
                </a:cubicBezTo>
                <a:cubicBezTo>
                  <a:pt x="946" y="1718"/>
                  <a:pt x="946" y="1718"/>
                  <a:pt x="947" y="1717"/>
                </a:cubicBezTo>
                <a:cubicBezTo>
                  <a:pt x="947" y="1717"/>
                  <a:pt x="947" y="1717"/>
                  <a:pt x="947" y="1717"/>
                </a:cubicBezTo>
                <a:cubicBezTo>
                  <a:pt x="947" y="1717"/>
                  <a:pt x="947" y="1717"/>
                  <a:pt x="947" y="1716"/>
                </a:cubicBezTo>
                <a:cubicBezTo>
                  <a:pt x="947" y="1716"/>
                  <a:pt x="947" y="1716"/>
                  <a:pt x="947" y="1716"/>
                </a:cubicBezTo>
                <a:cubicBezTo>
                  <a:pt x="947" y="1717"/>
                  <a:pt x="947" y="1717"/>
                  <a:pt x="947" y="1717"/>
                </a:cubicBezTo>
                <a:cubicBezTo>
                  <a:pt x="947" y="1717"/>
                  <a:pt x="947" y="1716"/>
                  <a:pt x="947" y="1716"/>
                </a:cubicBezTo>
                <a:cubicBezTo>
                  <a:pt x="947" y="1716"/>
                  <a:pt x="947" y="1716"/>
                  <a:pt x="947" y="1716"/>
                </a:cubicBezTo>
                <a:cubicBezTo>
                  <a:pt x="947" y="1716"/>
                  <a:pt x="947" y="1715"/>
                  <a:pt x="947" y="1715"/>
                </a:cubicBezTo>
                <a:cubicBezTo>
                  <a:pt x="947" y="1715"/>
                  <a:pt x="949" y="1742"/>
                  <a:pt x="963" y="1742"/>
                </a:cubicBezTo>
                <a:cubicBezTo>
                  <a:pt x="972" y="1741"/>
                  <a:pt x="972" y="1733"/>
                  <a:pt x="972" y="1733"/>
                </a:cubicBezTo>
                <a:cubicBezTo>
                  <a:pt x="972" y="1733"/>
                  <a:pt x="974" y="1755"/>
                  <a:pt x="987" y="1753"/>
                </a:cubicBezTo>
                <a:cubicBezTo>
                  <a:pt x="999" y="1751"/>
                  <a:pt x="999" y="1739"/>
                  <a:pt x="999" y="1739"/>
                </a:cubicBezTo>
                <a:cubicBezTo>
                  <a:pt x="1007" y="1743"/>
                  <a:pt x="1020" y="1742"/>
                  <a:pt x="1023" y="1728"/>
                </a:cubicBezTo>
                <a:cubicBezTo>
                  <a:pt x="1026" y="1714"/>
                  <a:pt x="1033" y="1686"/>
                  <a:pt x="1032" y="1675"/>
                </a:cubicBezTo>
                <a:cubicBezTo>
                  <a:pt x="1032" y="1665"/>
                  <a:pt x="1039" y="1642"/>
                  <a:pt x="1039" y="1633"/>
                </a:cubicBezTo>
                <a:cubicBezTo>
                  <a:pt x="1046" y="1606"/>
                  <a:pt x="1053" y="1597"/>
                  <a:pt x="1051" y="1589"/>
                </a:cubicBezTo>
                <a:cubicBezTo>
                  <a:pt x="1060" y="1599"/>
                  <a:pt x="1068" y="1609"/>
                  <a:pt x="1072" y="1611"/>
                </a:cubicBezTo>
                <a:cubicBezTo>
                  <a:pt x="1074" y="1627"/>
                  <a:pt x="1090" y="1651"/>
                  <a:pt x="1103" y="1652"/>
                </a:cubicBezTo>
                <a:cubicBezTo>
                  <a:pt x="1120" y="1653"/>
                  <a:pt x="1116" y="1641"/>
                  <a:pt x="1111" y="1628"/>
                </a:cubicBezTo>
                <a:close/>
                <a:moveTo>
                  <a:pt x="672" y="310"/>
                </a:moveTo>
                <a:cubicBezTo>
                  <a:pt x="672" y="310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lose/>
              </a:path>
            </a:pathLst>
          </a:custGeom>
          <a:noFill/>
          <a:ln w="4763" cap="rnd">
            <a:solidFill>
              <a:srgbClr val="34343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8375" name="Oval 625"/>
          <p:cNvSpPr>
            <a:spLocks noChangeAspect="1" noChangeArrowheads="1"/>
          </p:cNvSpPr>
          <p:nvPr/>
        </p:nvSpPr>
        <p:spPr bwMode="auto">
          <a:xfrm>
            <a:off x="1636081" y="1630035"/>
            <a:ext cx="254794" cy="252413"/>
          </a:xfrm>
          <a:prstGeom prst="ellipse">
            <a:avLst/>
          </a:prstGeom>
          <a:solidFill>
            <a:srgbClr val="99CC99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Oval 627"/>
          <p:cNvSpPr>
            <a:spLocks noChangeAspect="1" noChangeArrowheads="1"/>
          </p:cNvSpPr>
          <p:nvPr/>
        </p:nvSpPr>
        <p:spPr bwMode="auto">
          <a:xfrm>
            <a:off x="1928975" y="1709807"/>
            <a:ext cx="254794" cy="2476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77" name="Oval 628"/>
          <p:cNvSpPr>
            <a:spLocks noChangeAspect="1" noChangeArrowheads="1"/>
          </p:cNvSpPr>
          <p:nvPr/>
        </p:nvSpPr>
        <p:spPr bwMode="auto">
          <a:xfrm>
            <a:off x="1457487" y="1671707"/>
            <a:ext cx="254794" cy="248841"/>
          </a:xfrm>
          <a:prstGeom prst="ellipse">
            <a:avLst/>
          </a:prstGeom>
          <a:solidFill>
            <a:srgbClr val="FF0000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78" name="Oval 629"/>
          <p:cNvSpPr>
            <a:spLocks noChangeAspect="1" noChangeArrowheads="1"/>
          </p:cNvSpPr>
          <p:nvPr/>
        </p:nvSpPr>
        <p:spPr bwMode="auto">
          <a:xfrm>
            <a:off x="1601553" y="1853873"/>
            <a:ext cx="254794" cy="247650"/>
          </a:xfrm>
          <a:prstGeom prst="ellipse">
            <a:avLst/>
          </a:prstGeom>
          <a:solidFill>
            <a:srgbClr val="3366FF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79" name="Oval 632"/>
          <p:cNvSpPr>
            <a:spLocks noChangeAspect="1" noChangeArrowheads="1"/>
          </p:cNvSpPr>
          <p:nvPr/>
        </p:nvSpPr>
        <p:spPr bwMode="auto">
          <a:xfrm>
            <a:off x="1774192" y="1622892"/>
            <a:ext cx="251222" cy="252413"/>
          </a:xfrm>
          <a:prstGeom prst="ellipse">
            <a:avLst/>
          </a:prstGeom>
          <a:solidFill>
            <a:srgbClr val="FF6600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80" name="Oval 634"/>
          <p:cNvSpPr>
            <a:spLocks noChangeAspect="1" noChangeArrowheads="1"/>
          </p:cNvSpPr>
          <p:nvPr/>
        </p:nvSpPr>
        <p:spPr bwMode="auto">
          <a:xfrm>
            <a:off x="1509874" y="1466920"/>
            <a:ext cx="251222" cy="2488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" name="Oval 625"/>
          <p:cNvSpPr>
            <a:spLocks noChangeAspect="1" noChangeArrowheads="1"/>
          </p:cNvSpPr>
          <p:nvPr/>
        </p:nvSpPr>
        <p:spPr bwMode="auto">
          <a:xfrm>
            <a:off x="1759906" y="1832442"/>
            <a:ext cx="254794" cy="2524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" name="Oval 628"/>
          <p:cNvSpPr>
            <a:spLocks noChangeAspect="1" noChangeArrowheads="1"/>
          </p:cNvSpPr>
          <p:nvPr/>
        </p:nvSpPr>
        <p:spPr bwMode="auto">
          <a:xfrm>
            <a:off x="2175434" y="1577649"/>
            <a:ext cx="255985" cy="24884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" name="Oval 632"/>
          <p:cNvSpPr>
            <a:spLocks noChangeAspect="1" noChangeArrowheads="1"/>
          </p:cNvSpPr>
          <p:nvPr/>
        </p:nvSpPr>
        <p:spPr bwMode="auto">
          <a:xfrm>
            <a:off x="1457488" y="1834823"/>
            <a:ext cx="250031" cy="252413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4" name="Group 27"/>
          <p:cNvGrpSpPr>
            <a:grpSpLocks noChangeAspect="1"/>
          </p:cNvGrpSpPr>
          <p:nvPr/>
        </p:nvGrpSpPr>
        <p:grpSpPr bwMode="auto">
          <a:xfrm rot="7843223">
            <a:off x="2315915" y="1983184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37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" name="Group 27"/>
          <p:cNvGrpSpPr>
            <a:grpSpLocks noChangeAspect="1"/>
          </p:cNvGrpSpPr>
          <p:nvPr/>
        </p:nvGrpSpPr>
        <p:grpSpPr bwMode="auto">
          <a:xfrm rot="7250001">
            <a:off x="2403309" y="1921873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47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" name="Group 27"/>
          <p:cNvGrpSpPr>
            <a:grpSpLocks noChangeAspect="1"/>
          </p:cNvGrpSpPr>
          <p:nvPr/>
        </p:nvGrpSpPr>
        <p:grpSpPr bwMode="auto">
          <a:xfrm rot="6637556">
            <a:off x="2450269" y="1821340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51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387" name="Oval 629"/>
          <p:cNvSpPr>
            <a:spLocks noChangeAspect="1" noChangeArrowheads="1"/>
          </p:cNvSpPr>
          <p:nvPr/>
        </p:nvSpPr>
        <p:spPr bwMode="auto">
          <a:xfrm>
            <a:off x="2133762" y="1795532"/>
            <a:ext cx="254794" cy="248841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7" name="Group 27"/>
          <p:cNvGrpSpPr>
            <a:grpSpLocks noChangeAspect="1"/>
          </p:cNvGrpSpPr>
          <p:nvPr/>
        </p:nvGrpSpPr>
        <p:grpSpPr bwMode="auto">
          <a:xfrm rot="6637556">
            <a:off x="2118108" y="2212789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55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389" name="Oval 630"/>
          <p:cNvSpPr>
            <a:spLocks noChangeAspect="1" noChangeArrowheads="1"/>
          </p:cNvSpPr>
          <p:nvPr/>
        </p:nvSpPr>
        <p:spPr bwMode="auto">
          <a:xfrm>
            <a:off x="1842059" y="2124145"/>
            <a:ext cx="254794" cy="248841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8" name="Group 27"/>
          <p:cNvGrpSpPr>
            <a:grpSpLocks noChangeAspect="1"/>
          </p:cNvGrpSpPr>
          <p:nvPr/>
        </p:nvGrpSpPr>
        <p:grpSpPr bwMode="auto">
          <a:xfrm rot="2443223">
            <a:off x="2196420" y="1410707"/>
            <a:ext cx="44693" cy="199571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59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" name="Group 27"/>
          <p:cNvGrpSpPr>
            <a:grpSpLocks noChangeAspect="1"/>
          </p:cNvGrpSpPr>
          <p:nvPr/>
        </p:nvGrpSpPr>
        <p:grpSpPr bwMode="auto">
          <a:xfrm rot="1850001">
            <a:off x="2122081" y="1355003"/>
            <a:ext cx="44693" cy="199571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63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27"/>
          <p:cNvGrpSpPr>
            <a:grpSpLocks noChangeAspect="1"/>
          </p:cNvGrpSpPr>
          <p:nvPr/>
        </p:nvGrpSpPr>
        <p:grpSpPr bwMode="auto">
          <a:xfrm rot="1237556">
            <a:off x="2008351" y="1342394"/>
            <a:ext cx="44693" cy="199571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67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9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393" name="Oval 634"/>
          <p:cNvSpPr>
            <a:spLocks noChangeAspect="1" noChangeArrowheads="1"/>
          </p:cNvSpPr>
          <p:nvPr/>
        </p:nvSpPr>
        <p:spPr bwMode="auto">
          <a:xfrm>
            <a:off x="1937309" y="1489543"/>
            <a:ext cx="251222" cy="248840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95" name="TextBox 4"/>
          <p:cNvSpPr txBox="1">
            <a:spLocks noChangeArrowheads="1"/>
          </p:cNvSpPr>
          <p:nvPr/>
        </p:nvSpPr>
        <p:spPr bwMode="auto">
          <a:xfrm>
            <a:off x="1992077" y="1121639"/>
            <a:ext cx="4892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PD-1</a:t>
            </a:r>
          </a:p>
        </p:txBody>
      </p:sp>
      <p:sp>
        <p:nvSpPr>
          <p:cNvPr id="35845" name="Freeform 35844"/>
          <p:cNvSpPr/>
          <p:nvPr/>
        </p:nvSpPr>
        <p:spPr>
          <a:xfrm>
            <a:off x="2576674" y="2021751"/>
            <a:ext cx="852488" cy="180975"/>
          </a:xfrm>
          <a:custGeom>
            <a:avLst/>
            <a:gdLst>
              <a:gd name="connsiteX0" fmla="*/ 0 w 1135530"/>
              <a:gd name="connsiteY0" fmla="*/ 0 h 240719"/>
              <a:gd name="connsiteX1" fmla="*/ 672353 w 1135530"/>
              <a:gd name="connsiteY1" fmla="*/ 224118 h 240719"/>
              <a:gd name="connsiteX2" fmla="*/ 1135530 w 1135530"/>
              <a:gd name="connsiteY2" fmla="*/ 224118 h 24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530" h="240719">
                <a:moveTo>
                  <a:pt x="0" y="0"/>
                </a:moveTo>
                <a:cubicBezTo>
                  <a:pt x="241549" y="93382"/>
                  <a:pt x="483098" y="186765"/>
                  <a:pt x="672353" y="224118"/>
                </a:cubicBezTo>
                <a:cubicBezTo>
                  <a:pt x="861608" y="261471"/>
                  <a:pt x="1135530" y="224118"/>
                  <a:pt x="1135530" y="224118"/>
                </a:cubicBezTo>
              </a:path>
            </a:pathLst>
          </a:custGeom>
          <a:ln w="285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grpSp>
        <p:nvGrpSpPr>
          <p:cNvPr id="14" name="Group 35847"/>
          <p:cNvGrpSpPr>
            <a:grpSpLocks/>
          </p:cNvGrpSpPr>
          <p:nvPr/>
        </p:nvGrpSpPr>
        <p:grpSpPr bwMode="auto">
          <a:xfrm>
            <a:off x="3464400" y="2187265"/>
            <a:ext cx="442202" cy="313118"/>
            <a:chOff x="5557282" y="2857263"/>
            <a:chExt cx="590097" cy="417666"/>
          </a:xfrm>
        </p:grpSpPr>
        <p:grpSp>
          <p:nvGrpSpPr>
            <p:cNvPr id="15" name="Group 27"/>
            <p:cNvGrpSpPr>
              <a:grpSpLocks noChangeAspect="1"/>
            </p:cNvGrpSpPr>
            <p:nvPr/>
          </p:nvGrpSpPr>
          <p:grpSpPr bwMode="auto">
            <a:xfrm rot="7843223">
              <a:off x="5800364" y="3107054"/>
              <a:ext cx="56855" cy="278896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25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6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" name="Group 27"/>
            <p:cNvGrpSpPr>
              <a:grpSpLocks noChangeAspect="1"/>
            </p:cNvGrpSpPr>
            <p:nvPr/>
          </p:nvGrpSpPr>
          <p:grpSpPr bwMode="auto">
            <a:xfrm rot="7250001">
              <a:off x="5916889" y="3025307"/>
              <a:ext cx="56855" cy="278896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22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3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7" name="Group 27"/>
            <p:cNvGrpSpPr>
              <a:grpSpLocks noChangeAspect="1"/>
            </p:cNvGrpSpPr>
            <p:nvPr/>
          </p:nvGrpSpPr>
          <p:grpSpPr bwMode="auto">
            <a:xfrm rot="6637556">
              <a:off x="5979503" y="2891263"/>
              <a:ext cx="56855" cy="278896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19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0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1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8420" name="Oval 629"/>
            <p:cNvSpPr>
              <a:spLocks noChangeAspect="1" noChangeArrowheads="1"/>
            </p:cNvSpPr>
            <p:nvPr/>
          </p:nvSpPr>
          <p:spPr bwMode="auto">
            <a:xfrm>
              <a:off x="5557282" y="2857263"/>
              <a:ext cx="340068" cy="33147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26262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 i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18" name="Group 35846"/>
          <p:cNvGrpSpPr>
            <a:grpSpLocks/>
          </p:cNvGrpSpPr>
          <p:nvPr/>
        </p:nvGrpSpPr>
        <p:grpSpPr bwMode="auto">
          <a:xfrm>
            <a:off x="3418516" y="1777673"/>
            <a:ext cx="303572" cy="395519"/>
            <a:chOff x="5295526" y="2252666"/>
            <a:chExt cx="405103" cy="527579"/>
          </a:xfrm>
        </p:grpSpPr>
        <p:grpSp>
          <p:nvGrpSpPr>
            <p:cNvPr id="20" name="Group 27"/>
            <p:cNvGrpSpPr>
              <a:grpSpLocks noChangeAspect="1"/>
            </p:cNvGrpSpPr>
            <p:nvPr/>
          </p:nvGrpSpPr>
          <p:grpSpPr bwMode="auto">
            <a:xfrm rot="2443223">
              <a:off x="5641039" y="2343750"/>
              <a:ext cx="59590" cy="266095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13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" name="Group 27"/>
            <p:cNvGrpSpPr>
              <a:grpSpLocks noChangeAspect="1"/>
            </p:cNvGrpSpPr>
            <p:nvPr/>
          </p:nvGrpSpPr>
          <p:grpSpPr bwMode="auto">
            <a:xfrm rot="1850001">
              <a:off x="5541920" y="2269478"/>
              <a:ext cx="59590" cy="266095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10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4" name="Group 27"/>
            <p:cNvGrpSpPr>
              <a:grpSpLocks noChangeAspect="1"/>
            </p:cNvGrpSpPr>
            <p:nvPr/>
          </p:nvGrpSpPr>
          <p:grpSpPr bwMode="auto">
            <a:xfrm rot="1237556">
              <a:off x="5390281" y="2252666"/>
              <a:ext cx="59590" cy="266095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07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8416" name="Oval 634"/>
            <p:cNvSpPr>
              <a:spLocks noChangeAspect="1" noChangeArrowheads="1"/>
            </p:cNvSpPr>
            <p:nvPr/>
          </p:nvSpPr>
          <p:spPr bwMode="auto">
            <a:xfrm>
              <a:off x="5295526" y="2448774"/>
              <a:ext cx="334914" cy="33147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26262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 i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25" name="Group 35845"/>
          <p:cNvGrpSpPr>
            <a:grpSpLocks/>
          </p:cNvGrpSpPr>
          <p:nvPr/>
        </p:nvGrpSpPr>
        <p:grpSpPr bwMode="auto">
          <a:xfrm rot="10800000">
            <a:off x="3031492" y="2338947"/>
            <a:ext cx="252512" cy="135017"/>
            <a:chOff x="5576935" y="2410808"/>
            <a:chExt cx="336964" cy="180098"/>
          </a:xfrm>
        </p:grpSpPr>
        <p:sp>
          <p:nvSpPr>
            <p:cNvPr id="58410" name="AutoShape 33"/>
            <p:cNvSpPr>
              <a:spLocks/>
            </p:cNvSpPr>
            <p:nvPr/>
          </p:nvSpPr>
          <p:spPr bwMode="auto">
            <a:xfrm rot="2443223">
              <a:off x="5857034" y="2518745"/>
              <a:ext cx="56865" cy="721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411" name="AutoShape 33"/>
            <p:cNvSpPr>
              <a:spLocks/>
            </p:cNvSpPr>
            <p:nvPr/>
          </p:nvSpPr>
          <p:spPr bwMode="auto">
            <a:xfrm rot="1850001">
              <a:off x="5744220" y="2434892"/>
              <a:ext cx="56865" cy="721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412" name="AutoShape 33"/>
            <p:cNvSpPr>
              <a:spLocks/>
            </p:cNvSpPr>
            <p:nvPr/>
          </p:nvSpPr>
          <p:spPr bwMode="auto">
            <a:xfrm rot="1237556">
              <a:off x="5576935" y="2410808"/>
              <a:ext cx="56865" cy="721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58398" name="Image 116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5850">
            <a:off x="2725502" y="2189630"/>
            <a:ext cx="353616" cy="42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0" name="Oval 634"/>
          <p:cNvSpPr>
            <a:spLocks noChangeAspect="1" noChangeArrowheads="1"/>
          </p:cNvSpPr>
          <p:nvPr/>
        </p:nvSpPr>
        <p:spPr bwMode="auto">
          <a:xfrm>
            <a:off x="1726567" y="1426438"/>
            <a:ext cx="251222" cy="247650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401" name="Oval 634"/>
          <p:cNvSpPr>
            <a:spLocks noChangeAspect="1" noChangeArrowheads="1"/>
          </p:cNvSpPr>
          <p:nvPr/>
        </p:nvSpPr>
        <p:spPr bwMode="auto">
          <a:xfrm>
            <a:off x="1973028" y="1918168"/>
            <a:ext cx="251222" cy="248840"/>
          </a:xfrm>
          <a:prstGeom prst="ellipse">
            <a:avLst/>
          </a:prstGeom>
          <a:solidFill>
            <a:srgbClr val="3366FF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402" name="TextBox 148"/>
          <p:cNvSpPr txBox="1">
            <a:spLocks noChangeArrowheads="1"/>
          </p:cNvSpPr>
          <p:nvPr/>
        </p:nvSpPr>
        <p:spPr bwMode="auto">
          <a:xfrm>
            <a:off x="2794663" y="1502639"/>
            <a:ext cx="16690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Melan-A specific T cells</a:t>
            </a:r>
          </a:p>
        </p:txBody>
      </p:sp>
      <p:sp>
        <p:nvSpPr>
          <p:cNvPr id="58403" name="TextBox 149"/>
          <p:cNvSpPr txBox="1">
            <a:spLocks noChangeArrowheads="1"/>
          </p:cNvSpPr>
          <p:nvPr/>
        </p:nvSpPr>
        <p:spPr bwMode="auto">
          <a:xfrm>
            <a:off x="2455231" y="2615874"/>
            <a:ext cx="923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PD-1 </a:t>
            </a:r>
            <a:r>
              <a:rPr lang="en-US" sz="1200" b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mAb</a:t>
            </a:r>
            <a:endParaRPr lang="en-US" sz="12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8404" name="Oval 627"/>
          <p:cNvSpPr>
            <a:spLocks noChangeAspect="1" noChangeArrowheads="1"/>
          </p:cNvSpPr>
          <p:nvPr/>
        </p:nvSpPr>
        <p:spPr bwMode="auto">
          <a:xfrm>
            <a:off x="1770621" y="2043182"/>
            <a:ext cx="254794" cy="248841"/>
          </a:xfrm>
          <a:prstGeom prst="ellipse">
            <a:avLst/>
          </a:prstGeom>
          <a:solidFill>
            <a:srgbClr val="66006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18" name="Image 3" descr="ligneCRCNA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Rectangle 3"/>
          <p:cNvSpPr>
            <a:spLocks noChangeArrowheads="1"/>
          </p:cNvSpPr>
          <p:nvPr/>
        </p:nvSpPr>
        <p:spPr bwMode="auto">
          <a:xfrm>
            <a:off x="50800" y="55563"/>
            <a:ext cx="896189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Introduction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  <p:grpSp>
        <p:nvGrpSpPr>
          <p:cNvPr id="130" name="Grouper 129"/>
          <p:cNvGrpSpPr/>
          <p:nvPr/>
        </p:nvGrpSpPr>
        <p:grpSpPr>
          <a:xfrm>
            <a:off x="233695" y="3147223"/>
            <a:ext cx="8676610" cy="3550411"/>
            <a:chOff x="1908176" y="1631951"/>
            <a:chExt cx="8676610" cy="3550411"/>
          </a:xfrm>
        </p:grpSpPr>
        <p:grpSp>
          <p:nvGrpSpPr>
            <p:cNvPr id="131" name="Grouper 1"/>
            <p:cNvGrpSpPr>
              <a:grpSpLocks/>
            </p:cNvGrpSpPr>
            <p:nvPr/>
          </p:nvGrpSpPr>
          <p:grpSpPr bwMode="auto">
            <a:xfrm>
              <a:off x="2338388" y="1941513"/>
              <a:ext cx="5075488" cy="1800224"/>
              <a:chOff x="906061" y="1357545"/>
              <a:chExt cx="5075750" cy="1800000"/>
            </a:xfrm>
          </p:grpSpPr>
          <p:pic>
            <p:nvPicPr>
              <p:cNvPr id="179" name="Image 700" descr="Transform of Copy of BelPh M0-M2 CD107 081015 Vb13 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4683" y="1357545"/>
                <a:ext cx="2347128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Image 728" descr="Transform of FIC J ELA M0-M2 CD107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6061" y="1357545"/>
                <a:ext cx="2347127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2" name="ZoneTexte 737"/>
            <p:cNvSpPr txBox="1">
              <a:spLocks noChangeArrowheads="1"/>
            </p:cNvSpPr>
            <p:nvPr/>
          </p:nvSpPr>
          <p:spPr bwMode="auto">
            <a:xfrm rot="16200000">
              <a:off x="1144508" y="2837027"/>
              <a:ext cx="17892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b="1" dirty="0"/>
                <a:t>% CD107a positive cells</a:t>
              </a:r>
            </a:p>
          </p:txBody>
        </p:sp>
        <p:grpSp>
          <p:nvGrpSpPr>
            <p:cNvPr id="133" name="Grouper 738"/>
            <p:cNvGrpSpPr>
              <a:grpSpLocks/>
            </p:cNvGrpSpPr>
            <p:nvPr/>
          </p:nvGrpSpPr>
          <p:grpSpPr bwMode="auto">
            <a:xfrm>
              <a:off x="2592388" y="3617912"/>
              <a:ext cx="2108200" cy="230188"/>
              <a:chOff x="882256" y="4928480"/>
              <a:chExt cx="2106972" cy="230832"/>
            </a:xfrm>
          </p:grpSpPr>
          <p:sp>
            <p:nvSpPr>
              <p:cNvPr id="174" name="ZoneTexte 739"/>
              <p:cNvSpPr txBox="1">
                <a:spLocks noChangeArrowheads="1"/>
              </p:cNvSpPr>
              <p:nvPr/>
            </p:nvSpPr>
            <p:spPr bwMode="auto">
              <a:xfrm>
                <a:off x="882256" y="4928480"/>
                <a:ext cx="287289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-4</a:t>
                </a:r>
              </a:p>
            </p:txBody>
          </p:sp>
          <p:sp>
            <p:nvSpPr>
              <p:cNvPr id="175" name="ZoneTexte 740"/>
              <p:cNvSpPr txBox="1">
                <a:spLocks noChangeArrowheads="1"/>
              </p:cNvSpPr>
              <p:nvPr/>
            </p:nvSpPr>
            <p:spPr bwMode="auto">
              <a:xfrm>
                <a:off x="1494784" y="4928480"/>
                <a:ext cx="287289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-2</a:t>
                </a:r>
              </a:p>
            </p:txBody>
          </p:sp>
          <p:sp>
            <p:nvSpPr>
              <p:cNvPr id="176" name="ZoneTexte 741"/>
              <p:cNvSpPr txBox="1">
                <a:spLocks noChangeArrowheads="1"/>
              </p:cNvSpPr>
              <p:nvPr/>
            </p:nvSpPr>
            <p:spPr bwMode="auto">
              <a:xfrm>
                <a:off x="2134512" y="4928480"/>
                <a:ext cx="248855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178" name="ZoneTexte 742"/>
              <p:cNvSpPr txBox="1">
                <a:spLocks noChangeArrowheads="1"/>
              </p:cNvSpPr>
              <p:nvPr/>
            </p:nvSpPr>
            <p:spPr bwMode="auto">
              <a:xfrm>
                <a:off x="2740373" y="4928480"/>
                <a:ext cx="248855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134" name="ZoneTexte 753"/>
            <p:cNvSpPr txBox="1">
              <a:spLocks noChangeArrowheads="1"/>
            </p:cNvSpPr>
            <p:nvPr/>
          </p:nvSpPr>
          <p:spPr bwMode="auto">
            <a:xfrm>
              <a:off x="2698750" y="3749675"/>
              <a:ext cx="18684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 dirty="0">
                  <a:latin typeface="Calibri" charset="0"/>
                  <a:cs typeface="Calibri" charset="0"/>
                </a:rPr>
                <a:t>Log peptide concentration (</a:t>
              </a:r>
              <a:r>
                <a:rPr lang="en-US" sz="1000" b="1" dirty="0" err="1">
                  <a:latin typeface="Calibri" charset="0"/>
                  <a:cs typeface="Calibri" charset="0"/>
                </a:rPr>
                <a:t>nM</a:t>
              </a:r>
              <a:r>
                <a:rPr lang="en-US" sz="1000" b="1" dirty="0">
                  <a:latin typeface="Calibri" charset="0"/>
                  <a:cs typeface="Calibri" charset="0"/>
                </a:rPr>
                <a:t>)</a:t>
              </a:r>
            </a:p>
          </p:txBody>
        </p:sp>
        <p:sp>
          <p:nvSpPr>
            <p:cNvPr id="135" name="ZoneTexte 61"/>
            <p:cNvSpPr txBox="1">
              <a:spLocks noChangeArrowheads="1"/>
            </p:cNvSpPr>
            <p:nvPr/>
          </p:nvSpPr>
          <p:spPr bwMode="auto">
            <a:xfrm>
              <a:off x="2468563" y="1636714"/>
              <a:ext cx="18161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i="1" dirty="0"/>
                <a:t>Responders</a:t>
              </a:r>
            </a:p>
          </p:txBody>
        </p:sp>
        <p:sp>
          <p:nvSpPr>
            <p:cNvPr id="136" name="ZoneTexte 63"/>
            <p:cNvSpPr txBox="1">
              <a:spLocks noChangeArrowheads="1"/>
            </p:cNvSpPr>
            <p:nvPr/>
          </p:nvSpPr>
          <p:spPr bwMode="auto">
            <a:xfrm>
              <a:off x="5310188" y="1636714"/>
              <a:ext cx="18161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i="1" dirty="0"/>
                <a:t>Stable disease</a:t>
              </a:r>
            </a:p>
          </p:txBody>
        </p:sp>
        <p:grpSp>
          <p:nvGrpSpPr>
            <p:cNvPr id="137" name="Grouper 2"/>
            <p:cNvGrpSpPr>
              <a:grpSpLocks/>
            </p:cNvGrpSpPr>
            <p:nvPr/>
          </p:nvGrpSpPr>
          <p:grpSpPr bwMode="auto">
            <a:xfrm>
              <a:off x="2103439" y="2070102"/>
              <a:ext cx="377825" cy="1366837"/>
              <a:chOff x="437146" y="1485246"/>
              <a:chExt cx="377233" cy="1367300"/>
            </a:xfrm>
          </p:grpSpPr>
          <p:sp>
            <p:nvSpPr>
              <p:cNvPr id="169" name="ZoneTexte 739"/>
              <p:cNvSpPr txBox="1">
                <a:spLocks noChangeArrowheads="1"/>
              </p:cNvSpPr>
              <p:nvPr/>
            </p:nvSpPr>
            <p:spPr bwMode="auto">
              <a:xfrm>
                <a:off x="437146" y="1485246"/>
                <a:ext cx="37723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100</a:t>
                </a:r>
              </a:p>
            </p:txBody>
          </p:sp>
          <p:sp>
            <p:nvSpPr>
              <p:cNvPr id="170" name="ZoneTexte 739"/>
              <p:cNvSpPr txBox="1">
                <a:spLocks noChangeArrowheads="1"/>
              </p:cNvSpPr>
              <p:nvPr/>
            </p:nvSpPr>
            <p:spPr bwMode="auto">
              <a:xfrm>
                <a:off x="500643" y="1761433"/>
                <a:ext cx="31304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80</a:t>
                </a:r>
              </a:p>
            </p:txBody>
          </p:sp>
          <p:sp>
            <p:nvSpPr>
              <p:cNvPr id="171" name="ZoneTexte 739"/>
              <p:cNvSpPr txBox="1">
                <a:spLocks noChangeArrowheads="1"/>
              </p:cNvSpPr>
              <p:nvPr/>
            </p:nvSpPr>
            <p:spPr bwMode="auto">
              <a:xfrm>
                <a:off x="496521" y="2047391"/>
                <a:ext cx="31304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60</a:t>
                </a:r>
              </a:p>
            </p:txBody>
          </p:sp>
          <p:sp>
            <p:nvSpPr>
              <p:cNvPr id="172" name="ZoneTexte 739"/>
              <p:cNvSpPr txBox="1">
                <a:spLocks noChangeArrowheads="1"/>
              </p:cNvSpPr>
              <p:nvPr/>
            </p:nvSpPr>
            <p:spPr bwMode="auto">
              <a:xfrm>
                <a:off x="496521" y="2332649"/>
                <a:ext cx="31304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40</a:t>
                </a:r>
              </a:p>
            </p:txBody>
          </p:sp>
          <p:sp>
            <p:nvSpPr>
              <p:cNvPr id="173" name="ZoneTexte 739"/>
              <p:cNvSpPr txBox="1">
                <a:spLocks noChangeArrowheads="1"/>
              </p:cNvSpPr>
              <p:nvPr/>
            </p:nvSpPr>
            <p:spPr bwMode="auto">
              <a:xfrm>
                <a:off x="500643" y="2621714"/>
                <a:ext cx="31304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20</a:t>
                </a:r>
              </a:p>
            </p:txBody>
          </p:sp>
        </p:grpSp>
        <p:grpSp>
          <p:nvGrpSpPr>
            <p:cNvPr id="138" name="Grouper 30"/>
            <p:cNvGrpSpPr>
              <a:grpSpLocks/>
            </p:cNvGrpSpPr>
            <p:nvPr/>
          </p:nvGrpSpPr>
          <p:grpSpPr bwMode="auto">
            <a:xfrm>
              <a:off x="4845051" y="2070102"/>
              <a:ext cx="377825" cy="1366837"/>
              <a:chOff x="437146" y="1485246"/>
              <a:chExt cx="377233" cy="1367300"/>
            </a:xfrm>
          </p:grpSpPr>
          <p:sp>
            <p:nvSpPr>
              <p:cNvPr id="164" name="ZoneTexte 739"/>
              <p:cNvSpPr txBox="1">
                <a:spLocks noChangeArrowheads="1"/>
              </p:cNvSpPr>
              <p:nvPr/>
            </p:nvSpPr>
            <p:spPr bwMode="auto">
              <a:xfrm>
                <a:off x="437146" y="1485246"/>
                <a:ext cx="37723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100</a:t>
                </a:r>
              </a:p>
            </p:txBody>
          </p:sp>
          <p:sp>
            <p:nvSpPr>
              <p:cNvPr id="165" name="ZoneTexte 739"/>
              <p:cNvSpPr txBox="1">
                <a:spLocks noChangeArrowheads="1"/>
              </p:cNvSpPr>
              <p:nvPr/>
            </p:nvSpPr>
            <p:spPr bwMode="auto">
              <a:xfrm>
                <a:off x="500643" y="1761433"/>
                <a:ext cx="31304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80</a:t>
                </a:r>
              </a:p>
            </p:txBody>
          </p:sp>
          <p:sp>
            <p:nvSpPr>
              <p:cNvPr id="166" name="ZoneTexte 739"/>
              <p:cNvSpPr txBox="1">
                <a:spLocks noChangeArrowheads="1"/>
              </p:cNvSpPr>
              <p:nvPr/>
            </p:nvSpPr>
            <p:spPr bwMode="auto">
              <a:xfrm>
                <a:off x="496521" y="2047391"/>
                <a:ext cx="31304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60</a:t>
                </a:r>
              </a:p>
            </p:txBody>
          </p:sp>
          <p:sp>
            <p:nvSpPr>
              <p:cNvPr id="167" name="ZoneTexte 739"/>
              <p:cNvSpPr txBox="1">
                <a:spLocks noChangeArrowheads="1"/>
              </p:cNvSpPr>
              <p:nvPr/>
            </p:nvSpPr>
            <p:spPr bwMode="auto">
              <a:xfrm>
                <a:off x="496521" y="2332649"/>
                <a:ext cx="31304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40</a:t>
                </a:r>
              </a:p>
            </p:txBody>
          </p:sp>
          <p:sp>
            <p:nvSpPr>
              <p:cNvPr id="168" name="ZoneTexte 739"/>
              <p:cNvSpPr txBox="1">
                <a:spLocks noChangeArrowheads="1"/>
              </p:cNvSpPr>
              <p:nvPr/>
            </p:nvSpPr>
            <p:spPr bwMode="auto">
              <a:xfrm>
                <a:off x="500643" y="2621714"/>
                <a:ext cx="31304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20</a:t>
                </a:r>
              </a:p>
            </p:txBody>
          </p:sp>
        </p:grpSp>
        <p:grpSp>
          <p:nvGrpSpPr>
            <p:cNvPr id="139" name="Grouper 738"/>
            <p:cNvGrpSpPr>
              <a:grpSpLocks/>
            </p:cNvGrpSpPr>
            <p:nvPr/>
          </p:nvGrpSpPr>
          <p:grpSpPr bwMode="auto">
            <a:xfrm>
              <a:off x="5324475" y="3617912"/>
              <a:ext cx="2108200" cy="230188"/>
              <a:chOff x="882256" y="4928480"/>
              <a:chExt cx="2106972" cy="230832"/>
            </a:xfrm>
          </p:grpSpPr>
          <p:sp>
            <p:nvSpPr>
              <p:cNvPr id="160" name="ZoneTexte 739"/>
              <p:cNvSpPr txBox="1">
                <a:spLocks noChangeArrowheads="1"/>
              </p:cNvSpPr>
              <p:nvPr/>
            </p:nvSpPr>
            <p:spPr bwMode="auto">
              <a:xfrm>
                <a:off x="882256" y="4928480"/>
                <a:ext cx="287289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-4</a:t>
                </a:r>
              </a:p>
            </p:txBody>
          </p:sp>
          <p:sp>
            <p:nvSpPr>
              <p:cNvPr id="161" name="ZoneTexte 740"/>
              <p:cNvSpPr txBox="1">
                <a:spLocks noChangeArrowheads="1"/>
              </p:cNvSpPr>
              <p:nvPr/>
            </p:nvSpPr>
            <p:spPr bwMode="auto">
              <a:xfrm>
                <a:off x="1494784" y="4928480"/>
                <a:ext cx="287289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-2</a:t>
                </a:r>
              </a:p>
            </p:txBody>
          </p:sp>
          <p:sp>
            <p:nvSpPr>
              <p:cNvPr id="162" name="ZoneTexte 741"/>
              <p:cNvSpPr txBox="1">
                <a:spLocks noChangeArrowheads="1"/>
              </p:cNvSpPr>
              <p:nvPr/>
            </p:nvSpPr>
            <p:spPr bwMode="auto">
              <a:xfrm>
                <a:off x="2134512" y="4928480"/>
                <a:ext cx="248855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0</a:t>
                </a:r>
              </a:p>
            </p:txBody>
          </p:sp>
          <p:sp>
            <p:nvSpPr>
              <p:cNvPr id="163" name="ZoneTexte 742"/>
              <p:cNvSpPr txBox="1">
                <a:spLocks noChangeArrowheads="1"/>
              </p:cNvSpPr>
              <p:nvPr/>
            </p:nvSpPr>
            <p:spPr bwMode="auto">
              <a:xfrm>
                <a:off x="2740373" y="4928480"/>
                <a:ext cx="248855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900" b="1" dirty="0"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140" name="Rectangle à coins arrondis 139"/>
            <p:cNvSpPr/>
            <p:nvPr/>
          </p:nvSpPr>
          <p:spPr bwMode="auto">
            <a:xfrm>
              <a:off x="1908176" y="1636714"/>
              <a:ext cx="2936875" cy="3328987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1" name="Rectangle à coins arrondis 140"/>
            <p:cNvSpPr/>
            <p:nvPr/>
          </p:nvSpPr>
          <p:spPr bwMode="auto">
            <a:xfrm>
              <a:off x="4872038" y="1636714"/>
              <a:ext cx="2692400" cy="3328987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2" name="ZoneTexte 3"/>
            <p:cNvSpPr txBox="1">
              <a:spLocks noChangeArrowheads="1"/>
            </p:cNvSpPr>
            <p:nvPr/>
          </p:nvSpPr>
          <p:spPr bwMode="auto">
            <a:xfrm>
              <a:off x="2049532" y="4021138"/>
              <a:ext cx="2638286" cy="77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</a:pPr>
              <a:r>
                <a:rPr lang="en-US" sz="1200" b="1" dirty="0">
                  <a:latin typeface="Calibri" charset="0"/>
                  <a:cs typeface="Calibri" charset="0"/>
                </a:rPr>
                <a:t>Neo-</a:t>
              </a:r>
              <a:r>
                <a:rPr lang="en-US" sz="1200" b="1" dirty="0" err="1">
                  <a:latin typeface="Calibri" charset="0"/>
                  <a:cs typeface="Calibri" charset="0"/>
                </a:rPr>
                <a:t>clonotype</a:t>
              </a:r>
              <a:r>
                <a:rPr lang="en-US" sz="1200" b="1" dirty="0">
                  <a:latin typeface="Calibri" charset="0"/>
                  <a:cs typeface="Calibri" charset="0"/>
                </a:rPr>
                <a:t>: high functional avidity</a:t>
              </a:r>
            </a:p>
            <a:p>
              <a:pPr algn="ctr" eaLnBrk="1" hangingPunct="1">
                <a:lnSpc>
                  <a:spcPct val="200000"/>
                </a:lnSpc>
              </a:pPr>
              <a:r>
                <a:rPr lang="en-US" sz="1200" b="1" dirty="0">
                  <a:latin typeface="Calibri" charset="0"/>
                  <a:cs typeface="Calibri" charset="0"/>
                </a:rPr>
                <a:t>Dominant within Melan-A repertoire</a:t>
              </a:r>
            </a:p>
          </p:txBody>
        </p:sp>
        <p:sp>
          <p:nvSpPr>
            <p:cNvPr id="143" name="ZoneTexte 66"/>
            <p:cNvSpPr txBox="1">
              <a:spLocks noChangeArrowheads="1"/>
            </p:cNvSpPr>
            <p:nvPr/>
          </p:nvSpPr>
          <p:spPr bwMode="auto">
            <a:xfrm>
              <a:off x="4815245" y="4021138"/>
              <a:ext cx="2821863" cy="77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</a:pPr>
              <a:r>
                <a:rPr lang="en-US" sz="1200" b="1" dirty="0">
                  <a:latin typeface="Calibri" charset="0"/>
                  <a:cs typeface="Calibri" charset="0"/>
                </a:rPr>
                <a:t>Neo-</a:t>
              </a:r>
              <a:r>
                <a:rPr lang="en-US" sz="1200" b="1" dirty="0" err="1">
                  <a:latin typeface="Calibri" charset="0"/>
                  <a:cs typeface="Calibri" charset="0"/>
                </a:rPr>
                <a:t>clonotype</a:t>
              </a:r>
              <a:r>
                <a:rPr lang="en-US" sz="1200" b="1" dirty="0">
                  <a:latin typeface="Calibri" charset="0"/>
                  <a:cs typeface="Calibri" charset="0"/>
                </a:rPr>
                <a:t>: high functional avidity</a:t>
              </a:r>
            </a:p>
            <a:p>
              <a:pPr algn="ctr" eaLnBrk="1" hangingPunct="1">
                <a:lnSpc>
                  <a:spcPct val="200000"/>
                </a:lnSpc>
              </a:pPr>
              <a:r>
                <a:rPr lang="en-US" sz="1200" b="1" dirty="0">
                  <a:latin typeface="Calibri" charset="0"/>
                  <a:cs typeface="Calibri" charset="0"/>
                </a:rPr>
                <a:t>Less dominant within Melan-A repertoire</a:t>
              </a:r>
            </a:p>
          </p:txBody>
        </p:sp>
        <p:pic>
          <p:nvPicPr>
            <p:cNvPr id="144" name="Image 143" descr="Transform of Bar Ro ELA M0-M2 CD107.pd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000335" y="1939926"/>
              <a:ext cx="2343150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5" name="Grouper 36"/>
            <p:cNvGrpSpPr>
              <a:grpSpLocks/>
            </p:cNvGrpSpPr>
            <p:nvPr/>
          </p:nvGrpSpPr>
          <p:grpSpPr bwMode="auto">
            <a:xfrm>
              <a:off x="7749511" y="2070100"/>
              <a:ext cx="363679" cy="1366916"/>
              <a:chOff x="437146" y="1485246"/>
              <a:chExt cx="363109" cy="1367378"/>
            </a:xfrm>
          </p:grpSpPr>
          <p:sp>
            <p:nvSpPr>
              <p:cNvPr id="155" name="ZoneTexte 739"/>
              <p:cNvSpPr txBox="1">
                <a:spLocks noChangeArrowheads="1"/>
              </p:cNvSpPr>
              <p:nvPr/>
            </p:nvSpPr>
            <p:spPr bwMode="auto">
              <a:xfrm>
                <a:off x="437146" y="1485246"/>
                <a:ext cx="357229" cy="230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 dirty="0">
                    <a:ea typeface="Arial" charset="0"/>
                    <a:cs typeface="Arial" charset="0"/>
                  </a:rPr>
                  <a:t>100</a:t>
                </a:r>
              </a:p>
            </p:txBody>
          </p:sp>
          <p:sp>
            <p:nvSpPr>
              <p:cNvPr id="156" name="ZoneTexte 739"/>
              <p:cNvSpPr txBox="1">
                <a:spLocks noChangeArrowheads="1"/>
              </p:cNvSpPr>
              <p:nvPr/>
            </p:nvSpPr>
            <p:spPr bwMode="auto">
              <a:xfrm>
                <a:off x="500643" y="1761433"/>
                <a:ext cx="299612" cy="230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 dirty="0">
                    <a:ea typeface="Arial" charset="0"/>
                    <a:cs typeface="Arial" charset="0"/>
                  </a:rPr>
                  <a:t>80</a:t>
                </a:r>
              </a:p>
            </p:txBody>
          </p:sp>
          <p:sp>
            <p:nvSpPr>
              <p:cNvPr id="157" name="ZoneTexte 739"/>
              <p:cNvSpPr txBox="1">
                <a:spLocks noChangeArrowheads="1"/>
              </p:cNvSpPr>
              <p:nvPr/>
            </p:nvSpPr>
            <p:spPr bwMode="auto">
              <a:xfrm>
                <a:off x="496521" y="2047391"/>
                <a:ext cx="299612" cy="230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 dirty="0">
                    <a:ea typeface="Arial" charset="0"/>
                    <a:cs typeface="Arial" charset="0"/>
                  </a:rPr>
                  <a:t>60</a:t>
                </a:r>
              </a:p>
            </p:txBody>
          </p:sp>
          <p:sp>
            <p:nvSpPr>
              <p:cNvPr id="158" name="ZoneTexte 739"/>
              <p:cNvSpPr txBox="1">
                <a:spLocks noChangeArrowheads="1"/>
              </p:cNvSpPr>
              <p:nvPr/>
            </p:nvSpPr>
            <p:spPr bwMode="auto">
              <a:xfrm>
                <a:off x="496521" y="2332649"/>
                <a:ext cx="299612" cy="230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 dirty="0">
                    <a:ea typeface="Arial" charset="0"/>
                    <a:cs typeface="Arial" charset="0"/>
                  </a:rPr>
                  <a:t>40</a:t>
                </a:r>
              </a:p>
            </p:txBody>
          </p:sp>
          <p:sp>
            <p:nvSpPr>
              <p:cNvPr id="159" name="ZoneTexte 739"/>
              <p:cNvSpPr txBox="1">
                <a:spLocks noChangeArrowheads="1"/>
              </p:cNvSpPr>
              <p:nvPr/>
            </p:nvSpPr>
            <p:spPr bwMode="auto">
              <a:xfrm>
                <a:off x="500643" y="2621714"/>
                <a:ext cx="299612" cy="230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 dirty="0">
                    <a:ea typeface="Arial" charset="0"/>
                    <a:cs typeface="Arial" charset="0"/>
                  </a:rPr>
                  <a:t>20</a:t>
                </a:r>
              </a:p>
            </p:txBody>
          </p:sp>
        </p:grpSp>
        <p:grpSp>
          <p:nvGrpSpPr>
            <p:cNvPr id="146" name="Grouper 738"/>
            <p:cNvGrpSpPr>
              <a:grpSpLocks/>
            </p:cNvGrpSpPr>
            <p:nvPr/>
          </p:nvGrpSpPr>
          <p:grpSpPr bwMode="auto">
            <a:xfrm>
              <a:off x="8244810" y="3617914"/>
              <a:ext cx="2108200" cy="230187"/>
              <a:chOff x="882256" y="4928480"/>
              <a:chExt cx="2106972" cy="230832"/>
            </a:xfrm>
          </p:grpSpPr>
          <p:sp>
            <p:nvSpPr>
              <p:cNvPr id="151" name="ZoneTexte 739"/>
              <p:cNvSpPr txBox="1">
                <a:spLocks noChangeArrowheads="1"/>
              </p:cNvSpPr>
              <p:nvPr/>
            </p:nvSpPr>
            <p:spPr bwMode="auto">
              <a:xfrm>
                <a:off x="882256" y="4928480"/>
                <a:ext cx="287289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 dirty="0">
                    <a:ea typeface="Arial" charset="0"/>
                    <a:cs typeface="Arial" charset="0"/>
                  </a:rPr>
                  <a:t>-4</a:t>
                </a:r>
              </a:p>
            </p:txBody>
          </p:sp>
          <p:sp>
            <p:nvSpPr>
              <p:cNvPr id="152" name="ZoneTexte 740"/>
              <p:cNvSpPr txBox="1">
                <a:spLocks noChangeArrowheads="1"/>
              </p:cNvSpPr>
              <p:nvPr/>
            </p:nvSpPr>
            <p:spPr bwMode="auto">
              <a:xfrm>
                <a:off x="1494784" y="4928480"/>
                <a:ext cx="287289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 dirty="0">
                    <a:ea typeface="Arial" charset="0"/>
                    <a:cs typeface="Arial" charset="0"/>
                  </a:rPr>
                  <a:t>-2</a:t>
                </a:r>
              </a:p>
            </p:txBody>
          </p:sp>
          <p:sp>
            <p:nvSpPr>
              <p:cNvPr id="153" name="ZoneTexte 741"/>
              <p:cNvSpPr txBox="1">
                <a:spLocks noChangeArrowheads="1"/>
              </p:cNvSpPr>
              <p:nvPr/>
            </p:nvSpPr>
            <p:spPr bwMode="auto">
              <a:xfrm>
                <a:off x="2134512" y="4928480"/>
                <a:ext cx="24885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 dirty="0">
                    <a:ea typeface="Arial" charset="0"/>
                    <a:cs typeface="Arial" charset="0"/>
                  </a:rPr>
                  <a:t>0</a:t>
                </a:r>
              </a:p>
            </p:txBody>
          </p:sp>
          <p:sp>
            <p:nvSpPr>
              <p:cNvPr id="154" name="ZoneTexte 742"/>
              <p:cNvSpPr txBox="1">
                <a:spLocks noChangeArrowheads="1"/>
              </p:cNvSpPr>
              <p:nvPr/>
            </p:nvSpPr>
            <p:spPr bwMode="auto">
              <a:xfrm>
                <a:off x="2740373" y="4928480"/>
                <a:ext cx="248855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 dirty="0">
                    <a:ea typeface="Arial" charset="0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147" name="Rectangle à coins arrondis 62"/>
            <p:cNvSpPr/>
            <p:nvPr/>
          </p:nvSpPr>
          <p:spPr bwMode="auto">
            <a:xfrm>
              <a:off x="7646185" y="1636714"/>
              <a:ext cx="2938601" cy="3328987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8" name="ZoneTexte 5"/>
            <p:cNvSpPr txBox="1">
              <a:spLocks noChangeArrowheads="1"/>
            </p:cNvSpPr>
            <p:nvPr/>
          </p:nvSpPr>
          <p:spPr bwMode="auto">
            <a:xfrm>
              <a:off x="8254871" y="4033714"/>
              <a:ext cx="1696747" cy="114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1200" b="1" dirty="0">
                  <a:latin typeface="Calibri" charset="0"/>
                  <a:ea typeface="Calibri" charset="0"/>
                  <a:cs typeface="Calibri" charset="0"/>
                </a:rPr>
                <a:t>Weak functional avidity</a:t>
              </a:r>
            </a:p>
            <a:p>
              <a:pPr algn="ctr">
                <a:lnSpc>
                  <a:spcPct val="200000"/>
                </a:lnSpc>
              </a:pPr>
              <a:r>
                <a:rPr lang="en-US" sz="1200" b="1" dirty="0">
                  <a:latin typeface="Calibri" charset="0"/>
                  <a:ea typeface="Calibri" charset="0"/>
                  <a:cs typeface="Calibri" charset="0"/>
                </a:rPr>
                <a:t>No neo-</a:t>
              </a:r>
              <a:r>
                <a:rPr lang="en-US" sz="1200" b="1" dirty="0" err="1">
                  <a:latin typeface="Calibri" charset="0"/>
                  <a:ea typeface="Calibri" charset="0"/>
                  <a:cs typeface="Calibri" charset="0"/>
                </a:rPr>
                <a:t>clonotypes</a:t>
              </a:r>
              <a:endParaRPr lang="en-US" sz="1200" b="1" dirty="0">
                <a:latin typeface="Calibri" charset="0"/>
                <a:ea typeface="Calibri" charset="0"/>
                <a:cs typeface="Calibri" charset="0"/>
              </a:endParaRPr>
            </a:p>
            <a:p>
              <a:pPr algn="ctr">
                <a:lnSpc>
                  <a:spcPct val="200000"/>
                </a:lnSpc>
              </a:pPr>
              <a:endParaRPr lang="en-US" sz="1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9" name="ZoneTexte 737"/>
            <p:cNvSpPr txBox="1">
              <a:spLocks noChangeArrowheads="1"/>
            </p:cNvSpPr>
            <p:nvPr/>
          </p:nvSpPr>
          <p:spPr bwMode="auto">
            <a:xfrm rot="16200000">
              <a:off x="6820291" y="2837029"/>
              <a:ext cx="178766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 b="1" dirty="0"/>
                <a:t>% cellules CD107a positives</a:t>
              </a:r>
            </a:p>
          </p:txBody>
        </p:sp>
        <p:sp>
          <p:nvSpPr>
            <p:cNvPr id="150" name="ZoneTexte 63"/>
            <p:cNvSpPr txBox="1">
              <a:spLocks noChangeArrowheads="1"/>
            </p:cNvSpPr>
            <p:nvPr/>
          </p:nvSpPr>
          <p:spPr bwMode="auto">
            <a:xfrm>
              <a:off x="8300411" y="1631951"/>
              <a:ext cx="18161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i="1" dirty="0" err="1"/>
                <a:t>Progressor</a:t>
              </a:r>
              <a:endParaRPr lang="en-US" sz="1400" b="1" i="1" dirty="0"/>
            </a:p>
          </p:txBody>
        </p:sp>
      </p:grpSp>
      <p:sp>
        <p:nvSpPr>
          <p:cNvPr id="13" name="ZoneTexte 12"/>
          <p:cNvSpPr txBox="1"/>
          <p:nvPr/>
        </p:nvSpPr>
        <p:spPr>
          <a:xfrm flipH="1">
            <a:off x="4659198" y="1510299"/>
            <a:ext cx="448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Melan-A specific T cell repertoire upon PD-1 blockade in melanoma patients?</a:t>
            </a:r>
          </a:p>
        </p:txBody>
      </p:sp>
    </p:spTree>
    <p:extLst>
      <p:ext uri="{BB962C8B-B14F-4D97-AF65-F5344CB8AC3E}">
        <p14:creationId xmlns:p14="http://schemas.microsoft.com/office/powerpoint/2010/main" val="65343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Freeform 35849"/>
          <p:cNvSpPr/>
          <p:nvPr/>
        </p:nvSpPr>
        <p:spPr>
          <a:xfrm>
            <a:off x="877653" y="1163312"/>
            <a:ext cx="1137047" cy="887015"/>
          </a:xfrm>
          <a:custGeom>
            <a:avLst/>
            <a:gdLst>
              <a:gd name="connsiteX0" fmla="*/ 73111 w 1516784"/>
              <a:gd name="connsiteY0" fmla="*/ 3018 h 1183520"/>
              <a:gd name="connsiteX1" fmla="*/ 177699 w 1516784"/>
              <a:gd name="connsiteY1" fmla="*/ 496077 h 1183520"/>
              <a:gd name="connsiteX2" fmla="*/ 835111 w 1516784"/>
              <a:gd name="connsiteY2" fmla="*/ 1183371 h 1183520"/>
              <a:gd name="connsiteX3" fmla="*/ 1507464 w 1516784"/>
              <a:gd name="connsiteY3" fmla="*/ 555841 h 1183520"/>
              <a:gd name="connsiteX4" fmla="*/ 1148875 w 1516784"/>
              <a:gd name="connsiteY4" fmla="*/ 301841 h 1183520"/>
              <a:gd name="connsiteX5" fmla="*/ 73111 w 1516784"/>
              <a:gd name="connsiteY5" fmla="*/ 3018 h 11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6784" h="1183520">
                <a:moveTo>
                  <a:pt x="73111" y="3018"/>
                </a:moveTo>
                <a:cubicBezTo>
                  <a:pt x="-88752" y="35391"/>
                  <a:pt x="50699" y="299352"/>
                  <a:pt x="177699" y="496077"/>
                </a:cubicBezTo>
                <a:cubicBezTo>
                  <a:pt x="304699" y="692802"/>
                  <a:pt x="613484" y="1173410"/>
                  <a:pt x="835111" y="1183371"/>
                </a:cubicBezTo>
                <a:cubicBezTo>
                  <a:pt x="1056738" y="1193332"/>
                  <a:pt x="1455170" y="702763"/>
                  <a:pt x="1507464" y="555841"/>
                </a:cubicBezTo>
                <a:cubicBezTo>
                  <a:pt x="1559758" y="408919"/>
                  <a:pt x="1385444" y="396468"/>
                  <a:pt x="1148875" y="301841"/>
                </a:cubicBezTo>
                <a:cubicBezTo>
                  <a:pt x="912306" y="207214"/>
                  <a:pt x="234974" y="-29355"/>
                  <a:pt x="73111" y="3018"/>
                </a:cubicBezTo>
                <a:close/>
              </a:path>
            </a:pathLst>
          </a:custGeom>
          <a:solidFill>
            <a:srgbClr val="3366FF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8374" name="Freeform 28"/>
          <p:cNvSpPr>
            <a:spLocks noChangeAspect="1" noEditPoints="1"/>
          </p:cNvSpPr>
          <p:nvPr/>
        </p:nvSpPr>
        <p:spPr bwMode="auto">
          <a:xfrm>
            <a:off x="516894" y="812076"/>
            <a:ext cx="453628" cy="1215629"/>
          </a:xfrm>
          <a:custGeom>
            <a:avLst/>
            <a:gdLst>
              <a:gd name="T0" fmla="*/ 2147483647 w 1120"/>
              <a:gd name="T1" fmla="*/ 2147483647 h 2926"/>
              <a:gd name="T2" fmla="*/ 2147483647 w 1120"/>
              <a:gd name="T3" fmla="*/ 2147483647 h 2926"/>
              <a:gd name="T4" fmla="*/ 2147483647 w 1120"/>
              <a:gd name="T5" fmla="*/ 2147483647 h 2926"/>
              <a:gd name="T6" fmla="*/ 2147483647 w 1120"/>
              <a:gd name="T7" fmla="*/ 2147483647 h 2926"/>
              <a:gd name="T8" fmla="*/ 2147483647 w 1120"/>
              <a:gd name="T9" fmla="*/ 2147483647 h 2926"/>
              <a:gd name="T10" fmla="*/ 2147483647 w 1120"/>
              <a:gd name="T11" fmla="*/ 2147483647 h 2926"/>
              <a:gd name="T12" fmla="*/ 2147483647 w 1120"/>
              <a:gd name="T13" fmla="*/ 2147483647 h 2926"/>
              <a:gd name="T14" fmla="*/ 2147483647 w 1120"/>
              <a:gd name="T15" fmla="*/ 2147483647 h 2926"/>
              <a:gd name="T16" fmla="*/ 2147483647 w 1120"/>
              <a:gd name="T17" fmla="*/ 2147483647 h 2926"/>
              <a:gd name="T18" fmla="*/ 2147483647 w 1120"/>
              <a:gd name="T19" fmla="*/ 2147483647 h 2926"/>
              <a:gd name="T20" fmla="*/ 2147483647 w 1120"/>
              <a:gd name="T21" fmla="*/ 2147483647 h 2926"/>
              <a:gd name="T22" fmla="*/ 2147483647 w 1120"/>
              <a:gd name="T23" fmla="*/ 2147483647 h 2926"/>
              <a:gd name="T24" fmla="*/ 2147483647 w 1120"/>
              <a:gd name="T25" fmla="*/ 2147483647 h 2926"/>
              <a:gd name="T26" fmla="*/ 2147483647 w 1120"/>
              <a:gd name="T27" fmla="*/ 2147483647 h 2926"/>
              <a:gd name="T28" fmla="*/ 2147483647 w 1120"/>
              <a:gd name="T29" fmla="*/ 2147483647 h 2926"/>
              <a:gd name="T30" fmla="*/ 2147483647 w 1120"/>
              <a:gd name="T31" fmla="*/ 2147483647 h 2926"/>
              <a:gd name="T32" fmla="*/ 2147483647 w 1120"/>
              <a:gd name="T33" fmla="*/ 2147483647 h 2926"/>
              <a:gd name="T34" fmla="*/ 2147483647 w 1120"/>
              <a:gd name="T35" fmla="*/ 2147483647 h 2926"/>
              <a:gd name="T36" fmla="*/ 2147483647 w 1120"/>
              <a:gd name="T37" fmla="*/ 2147483647 h 2926"/>
              <a:gd name="T38" fmla="*/ 2147483647 w 1120"/>
              <a:gd name="T39" fmla="*/ 2147483647 h 2926"/>
              <a:gd name="T40" fmla="*/ 2147483647 w 1120"/>
              <a:gd name="T41" fmla="*/ 2147483647 h 2926"/>
              <a:gd name="T42" fmla="*/ 2147483647 w 1120"/>
              <a:gd name="T43" fmla="*/ 2147483647 h 2926"/>
              <a:gd name="T44" fmla="*/ 2147483647 w 1120"/>
              <a:gd name="T45" fmla="*/ 2147483647 h 2926"/>
              <a:gd name="T46" fmla="*/ 2147483647 w 1120"/>
              <a:gd name="T47" fmla="*/ 2147483647 h 2926"/>
              <a:gd name="T48" fmla="*/ 2147483647 w 1120"/>
              <a:gd name="T49" fmla="*/ 2147483647 h 2926"/>
              <a:gd name="T50" fmla="*/ 2147483647 w 1120"/>
              <a:gd name="T51" fmla="*/ 2147483647 h 2926"/>
              <a:gd name="T52" fmla="*/ 2147483647 w 1120"/>
              <a:gd name="T53" fmla="*/ 2147483647 h 2926"/>
              <a:gd name="T54" fmla="*/ 2147483647 w 1120"/>
              <a:gd name="T55" fmla="*/ 2147483647 h 2926"/>
              <a:gd name="T56" fmla="*/ 2147483647 w 1120"/>
              <a:gd name="T57" fmla="*/ 2147483647 h 2926"/>
              <a:gd name="T58" fmla="*/ 2147483647 w 1120"/>
              <a:gd name="T59" fmla="*/ 2147483647 h 2926"/>
              <a:gd name="T60" fmla="*/ 2147483647 w 1120"/>
              <a:gd name="T61" fmla="*/ 2147483647 h 2926"/>
              <a:gd name="T62" fmla="*/ 2147483647 w 1120"/>
              <a:gd name="T63" fmla="*/ 2147483647 h 2926"/>
              <a:gd name="T64" fmla="*/ 2147483647 w 1120"/>
              <a:gd name="T65" fmla="*/ 2147483647 h 2926"/>
              <a:gd name="T66" fmla="*/ 2147483647 w 1120"/>
              <a:gd name="T67" fmla="*/ 2147483647 h 2926"/>
              <a:gd name="T68" fmla="*/ 2147483647 w 1120"/>
              <a:gd name="T69" fmla="*/ 2147483647 h 2926"/>
              <a:gd name="T70" fmla="*/ 2147483647 w 1120"/>
              <a:gd name="T71" fmla="*/ 2147483647 h 2926"/>
              <a:gd name="T72" fmla="*/ 2147483647 w 1120"/>
              <a:gd name="T73" fmla="*/ 2147483647 h 2926"/>
              <a:gd name="T74" fmla="*/ 2147483647 w 1120"/>
              <a:gd name="T75" fmla="*/ 2147483647 h 2926"/>
              <a:gd name="T76" fmla="*/ 2147483647 w 1120"/>
              <a:gd name="T77" fmla="*/ 2147483647 h 2926"/>
              <a:gd name="T78" fmla="*/ 2147483647 w 1120"/>
              <a:gd name="T79" fmla="*/ 2147483647 h 2926"/>
              <a:gd name="T80" fmla="*/ 2147483647 w 1120"/>
              <a:gd name="T81" fmla="*/ 2147483647 h 2926"/>
              <a:gd name="T82" fmla="*/ 2147483647 w 1120"/>
              <a:gd name="T83" fmla="*/ 2147483647 h 2926"/>
              <a:gd name="T84" fmla="*/ 2147483647 w 1120"/>
              <a:gd name="T85" fmla="*/ 2147483647 h 2926"/>
              <a:gd name="T86" fmla="*/ 2147483647 w 1120"/>
              <a:gd name="T87" fmla="*/ 2147483647 h 2926"/>
              <a:gd name="T88" fmla="*/ 2147483647 w 1120"/>
              <a:gd name="T89" fmla="*/ 2147483647 h 2926"/>
              <a:gd name="T90" fmla="*/ 2147483647 w 1120"/>
              <a:gd name="T91" fmla="*/ 2147483647 h 2926"/>
              <a:gd name="T92" fmla="*/ 2147483647 w 1120"/>
              <a:gd name="T93" fmla="*/ 2147483647 h 2926"/>
              <a:gd name="T94" fmla="*/ 2147483647 w 1120"/>
              <a:gd name="T95" fmla="*/ 2147483647 h 2926"/>
              <a:gd name="T96" fmla="*/ 2147483647 w 1120"/>
              <a:gd name="T97" fmla="*/ 2147483647 h 2926"/>
              <a:gd name="T98" fmla="*/ 2147483647 w 1120"/>
              <a:gd name="T99" fmla="*/ 2147483647 h 2926"/>
              <a:gd name="T100" fmla="*/ 2147483647 w 1120"/>
              <a:gd name="T101" fmla="*/ 2147483647 h 2926"/>
              <a:gd name="T102" fmla="*/ 2147483647 w 1120"/>
              <a:gd name="T103" fmla="*/ 2147483647 h 2926"/>
              <a:gd name="T104" fmla="*/ 2147483647 w 1120"/>
              <a:gd name="T105" fmla="*/ 2147483647 h 2926"/>
              <a:gd name="T106" fmla="*/ 2147483647 w 1120"/>
              <a:gd name="T107" fmla="*/ 2147483647 h 2926"/>
              <a:gd name="T108" fmla="*/ 2147483647 w 1120"/>
              <a:gd name="T109" fmla="*/ 2147483647 h 2926"/>
              <a:gd name="T110" fmla="*/ 2147483647 w 1120"/>
              <a:gd name="T111" fmla="*/ 2147483647 h 2926"/>
              <a:gd name="T112" fmla="*/ 2147483647 w 1120"/>
              <a:gd name="T113" fmla="*/ 2147483647 h 2926"/>
              <a:gd name="T114" fmla="*/ 2147483647 w 1120"/>
              <a:gd name="T115" fmla="*/ 2147483647 h 2926"/>
              <a:gd name="T116" fmla="*/ 2147483647 w 1120"/>
              <a:gd name="T117" fmla="*/ 2147483647 h 2926"/>
              <a:gd name="T118" fmla="*/ 2147483647 w 1120"/>
              <a:gd name="T119" fmla="*/ 2147483647 h 2926"/>
              <a:gd name="T120" fmla="*/ 2147483647 w 1120"/>
              <a:gd name="T121" fmla="*/ 2147483647 h 2926"/>
              <a:gd name="T122" fmla="*/ 2147483647 w 1120"/>
              <a:gd name="T123" fmla="*/ 2147483647 h 2926"/>
              <a:gd name="T124" fmla="*/ 2147483647 w 1120"/>
              <a:gd name="T125" fmla="*/ 2147483647 h 29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20"/>
              <a:gd name="T190" fmla="*/ 0 h 2926"/>
              <a:gd name="T191" fmla="*/ 1120 w 1120"/>
              <a:gd name="T192" fmla="*/ 2926 h 29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20" h="2926">
                <a:moveTo>
                  <a:pt x="1111" y="1628"/>
                </a:moveTo>
                <a:cubicBezTo>
                  <a:pt x="1106" y="1614"/>
                  <a:pt x="1105" y="1598"/>
                  <a:pt x="1100" y="1592"/>
                </a:cubicBezTo>
                <a:cubicBezTo>
                  <a:pt x="1095" y="1586"/>
                  <a:pt x="1087" y="1551"/>
                  <a:pt x="1078" y="1539"/>
                </a:cubicBezTo>
                <a:cubicBezTo>
                  <a:pt x="1069" y="1528"/>
                  <a:pt x="1035" y="1477"/>
                  <a:pt x="1026" y="1469"/>
                </a:cubicBezTo>
                <a:cubicBezTo>
                  <a:pt x="1023" y="1464"/>
                  <a:pt x="1025" y="1444"/>
                  <a:pt x="1021" y="1430"/>
                </a:cubicBezTo>
                <a:cubicBezTo>
                  <a:pt x="1017" y="1416"/>
                  <a:pt x="1018" y="1402"/>
                  <a:pt x="1014" y="1386"/>
                </a:cubicBezTo>
                <a:cubicBezTo>
                  <a:pt x="1010" y="1369"/>
                  <a:pt x="1010" y="1337"/>
                  <a:pt x="1009" y="1315"/>
                </a:cubicBezTo>
                <a:cubicBezTo>
                  <a:pt x="1007" y="1277"/>
                  <a:pt x="1007" y="1129"/>
                  <a:pt x="985" y="1075"/>
                </a:cubicBezTo>
                <a:cubicBezTo>
                  <a:pt x="981" y="1058"/>
                  <a:pt x="976" y="1030"/>
                  <a:pt x="977" y="992"/>
                </a:cubicBezTo>
                <a:cubicBezTo>
                  <a:pt x="975" y="886"/>
                  <a:pt x="951" y="825"/>
                  <a:pt x="953" y="792"/>
                </a:cubicBezTo>
                <a:cubicBezTo>
                  <a:pt x="960" y="744"/>
                  <a:pt x="949" y="693"/>
                  <a:pt x="940" y="653"/>
                </a:cubicBezTo>
                <a:cubicBezTo>
                  <a:pt x="921" y="567"/>
                  <a:pt x="879" y="544"/>
                  <a:pt x="860" y="540"/>
                </a:cubicBezTo>
                <a:cubicBezTo>
                  <a:pt x="840" y="536"/>
                  <a:pt x="810" y="533"/>
                  <a:pt x="797" y="520"/>
                </a:cubicBezTo>
                <a:cubicBezTo>
                  <a:pt x="787" y="512"/>
                  <a:pt x="720" y="481"/>
                  <a:pt x="701" y="479"/>
                </a:cubicBezTo>
                <a:cubicBezTo>
                  <a:pt x="651" y="470"/>
                  <a:pt x="660" y="380"/>
                  <a:pt x="660" y="362"/>
                </a:cubicBezTo>
                <a:cubicBezTo>
                  <a:pt x="660" y="362"/>
                  <a:pt x="660" y="362"/>
                  <a:pt x="660" y="362"/>
                </a:cubicBezTo>
                <a:cubicBezTo>
                  <a:pt x="660" y="362"/>
                  <a:pt x="660" y="362"/>
                  <a:pt x="660" y="362"/>
                </a:cubicBezTo>
                <a:cubicBezTo>
                  <a:pt x="661" y="360"/>
                  <a:pt x="661" y="358"/>
                  <a:pt x="662" y="357"/>
                </a:cubicBezTo>
                <a:cubicBezTo>
                  <a:pt x="662" y="357"/>
                  <a:pt x="662" y="356"/>
                  <a:pt x="662" y="356"/>
                </a:cubicBezTo>
                <a:cubicBezTo>
                  <a:pt x="663" y="355"/>
                  <a:pt x="663" y="353"/>
                  <a:pt x="664" y="351"/>
                </a:cubicBezTo>
                <a:cubicBezTo>
                  <a:pt x="664" y="350"/>
                  <a:pt x="664" y="350"/>
                  <a:pt x="664" y="350"/>
                </a:cubicBezTo>
                <a:cubicBezTo>
                  <a:pt x="665" y="348"/>
                  <a:pt x="665" y="346"/>
                  <a:pt x="666" y="344"/>
                </a:cubicBezTo>
                <a:cubicBezTo>
                  <a:pt x="666" y="344"/>
                  <a:pt x="666" y="344"/>
                  <a:pt x="666" y="343"/>
                </a:cubicBezTo>
                <a:cubicBezTo>
                  <a:pt x="666" y="341"/>
                  <a:pt x="667" y="339"/>
                  <a:pt x="667" y="337"/>
                </a:cubicBezTo>
                <a:cubicBezTo>
                  <a:pt x="667" y="337"/>
                  <a:pt x="667" y="337"/>
                  <a:pt x="668" y="337"/>
                </a:cubicBezTo>
                <a:cubicBezTo>
                  <a:pt x="668" y="334"/>
                  <a:pt x="669" y="332"/>
                  <a:pt x="669" y="330"/>
                </a:cubicBezTo>
                <a:cubicBezTo>
                  <a:pt x="669" y="330"/>
                  <a:pt x="669" y="330"/>
                  <a:pt x="669" y="330"/>
                </a:cubicBezTo>
                <a:cubicBezTo>
                  <a:pt x="669" y="328"/>
                  <a:pt x="670" y="325"/>
                  <a:pt x="670" y="323"/>
                </a:cubicBezTo>
                <a:cubicBezTo>
                  <a:pt x="670" y="323"/>
                  <a:pt x="670" y="323"/>
                  <a:pt x="670" y="323"/>
                </a:cubicBezTo>
                <a:cubicBezTo>
                  <a:pt x="671" y="321"/>
                  <a:pt x="671" y="319"/>
                  <a:pt x="671" y="317"/>
                </a:cubicBezTo>
                <a:cubicBezTo>
                  <a:pt x="671" y="317"/>
                  <a:pt x="671" y="317"/>
                  <a:pt x="671" y="317"/>
                </a:cubicBezTo>
                <a:cubicBezTo>
                  <a:pt x="672" y="315"/>
                  <a:pt x="672" y="313"/>
                  <a:pt x="672" y="312"/>
                </a:cubicBezTo>
                <a:cubicBezTo>
                  <a:pt x="672" y="312"/>
                  <a:pt x="672" y="312"/>
                  <a:pt x="672" y="312"/>
                </a:cubicBezTo>
                <a:cubicBezTo>
                  <a:pt x="672" y="311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ubicBezTo>
                  <a:pt x="674" y="309"/>
                  <a:pt x="676" y="308"/>
                  <a:pt x="679" y="306"/>
                </a:cubicBezTo>
                <a:cubicBezTo>
                  <a:pt x="679" y="306"/>
                  <a:pt x="679" y="306"/>
                  <a:pt x="679" y="306"/>
                </a:cubicBezTo>
                <a:cubicBezTo>
                  <a:pt x="680" y="305"/>
                  <a:pt x="680" y="305"/>
                  <a:pt x="681" y="305"/>
                </a:cubicBezTo>
                <a:cubicBezTo>
                  <a:pt x="681" y="304"/>
                  <a:pt x="681" y="304"/>
                  <a:pt x="681" y="304"/>
                </a:cubicBezTo>
                <a:cubicBezTo>
                  <a:pt x="682" y="304"/>
                  <a:pt x="682" y="303"/>
                  <a:pt x="682" y="303"/>
                </a:cubicBezTo>
                <a:cubicBezTo>
                  <a:pt x="683" y="303"/>
                  <a:pt x="683" y="302"/>
                  <a:pt x="683" y="302"/>
                </a:cubicBezTo>
                <a:cubicBezTo>
                  <a:pt x="683" y="302"/>
                  <a:pt x="684" y="302"/>
                  <a:pt x="684" y="301"/>
                </a:cubicBezTo>
                <a:cubicBezTo>
                  <a:pt x="684" y="301"/>
                  <a:pt x="685" y="300"/>
                  <a:pt x="685" y="300"/>
                </a:cubicBezTo>
                <a:cubicBezTo>
                  <a:pt x="688" y="296"/>
                  <a:pt x="689" y="291"/>
                  <a:pt x="693" y="286"/>
                </a:cubicBezTo>
                <a:cubicBezTo>
                  <a:pt x="696" y="280"/>
                  <a:pt x="695" y="276"/>
                  <a:pt x="698" y="267"/>
                </a:cubicBezTo>
                <a:cubicBezTo>
                  <a:pt x="701" y="258"/>
                  <a:pt x="703" y="244"/>
                  <a:pt x="703" y="239"/>
                </a:cubicBezTo>
                <a:cubicBezTo>
                  <a:pt x="703" y="233"/>
                  <a:pt x="709" y="218"/>
                  <a:pt x="709" y="211"/>
                </a:cubicBezTo>
                <a:cubicBezTo>
                  <a:pt x="709" y="206"/>
                  <a:pt x="707" y="202"/>
                  <a:pt x="705" y="201"/>
                </a:cubicBezTo>
                <a:cubicBezTo>
                  <a:pt x="705" y="201"/>
                  <a:pt x="705" y="201"/>
                  <a:pt x="705" y="201"/>
                </a:cubicBezTo>
                <a:cubicBezTo>
                  <a:pt x="705" y="201"/>
                  <a:pt x="706" y="201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7" y="200"/>
                  <a:pt x="707" y="199"/>
                  <a:pt x="707" y="199"/>
                </a:cubicBezTo>
                <a:cubicBezTo>
                  <a:pt x="707" y="192"/>
                  <a:pt x="704" y="175"/>
                  <a:pt x="705" y="168"/>
                </a:cubicBezTo>
                <a:cubicBezTo>
                  <a:pt x="705" y="163"/>
                  <a:pt x="706" y="148"/>
                  <a:pt x="706" y="142"/>
                </a:cubicBezTo>
                <a:cubicBezTo>
                  <a:pt x="706" y="131"/>
                  <a:pt x="700" y="120"/>
                  <a:pt x="697" y="110"/>
                </a:cubicBezTo>
                <a:cubicBezTo>
                  <a:pt x="694" y="99"/>
                  <a:pt x="694" y="87"/>
                  <a:pt x="691" y="77"/>
                </a:cubicBezTo>
                <a:cubicBezTo>
                  <a:pt x="687" y="64"/>
                  <a:pt x="678" y="56"/>
                  <a:pt x="666" y="49"/>
                </a:cubicBezTo>
                <a:cubicBezTo>
                  <a:pt x="657" y="44"/>
                  <a:pt x="646" y="43"/>
                  <a:pt x="641" y="35"/>
                </a:cubicBezTo>
                <a:cubicBezTo>
                  <a:pt x="638" y="31"/>
                  <a:pt x="641" y="30"/>
                  <a:pt x="635" y="27"/>
                </a:cubicBezTo>
                <a:cubicBezTo>
                  <a:pt x="632" y="25"/>
                  <a:pt x="626" y="24"/>
                  <a:pt x="623" y="23"/>
                </a:cubicBezTo>
                <a:cubicBezTo>
                  <a:pt x="614" y="21"/>
                  <a:pt x="602" y="16"/>
                  <a:pt x="604" y="5"/>
                </a:cubicBezTo>
                <a:cubicBezTo>
                  <a:pt x="591" y="2"/>
                  <a:pt x="570" y="13"/>
                  <a:pt x="559" y="2"/>
                </a:cubicBezTo>
                <a:cubicBezTo>
                  <a:pt x="551" y="2"/>
                  <a:pt x="551" y="2"/>
                  <a:pt x="551" y="2"/>
                </a:cubicBezTo>
                <a:cubicBezTo>
                  <a:pt x="544" y="4"/>
                  <a:pt x="535" y="3"/>
                  <a:pt x="528" y="0"/>
                </a:cubicBezTo>
                <a:cubicBezTo>
                  <a:pt x="525" y="6"/>
                  <a:pt x="511" y="12"/>
                  <a:pt x="503" y="12"/>
                </a:cubicBezTo>
                <a:cubicBezTo>
                  <a:pt x="493" y="12"/>
                  <a:pt x="482" y="14"/>
                  <a:pt x="476" y="23"/>
                </a:cubicBezTo>
                <a:cubicBezTo>
                  <a:pt x="480" y="22"/>
                  <a:pt x="485" y="20"/>
                  <a:pt x="487" y="23"/>
                </a:cubicBezTo>
                <a:cubicBezTo>
                  <a:pt x="461" y="37"/>
                  <a:pt x="429" y="57"/>
                  <a:pt x="426" y="89"/>
                </a:cubicBezTo>
                <a:cubicBezTo>
                  <a:pt x="425" y="103"/>
                  <a:pt x="418" y="114"/>
                  <a:pt x="417" y="128"/>
                </a:cubicBezTo>
                <a:cubicBezTo>
                  <a:pt x="416" y="142"/>
                  <a:pt x="405" y="149"/>
                  <a:pt x="410" y="163"/>
                </a:cubicBezTo>
                <a:cubicBezTo>
                  <a:pt x="409" y="172"/>
                  <a:pt x="412" y="172"/>
                  <a:pt x="412" y="180"/>
                </a:cubicBezTo>
                <a:cubicBezTo>
                  <a:pt x="409" y="189"/>
                  <a:pt x="417" y="200"/>
                  <a:pt x="417" y="200"/>
                </a:cubicBezTo>
                <a:cubicBezTo>
                  <a:pt x="417" y="200"/>
                  <a:pt x="417" y="200"/>
                  <a:pt x="417" y="200"/>
                </a:cubicBezTo>
                <a:cubicBezTo>
                  <a:pt x="416" y="200"/>
                  <a:pt x="415" y="202"/>
                  <a:pt x="414" y="204"/>
                </a:cubicBezTo>
                <a:cubicBezTo>
                  <a:pt x="414" y="204"/>
                  <a:pt x="414" y="204"/>
                  <a:pt x="414" y="204"/>
                </a:cubicBezTo>
                <a:cubicBezTo>
                  <a:pt x="413" y="205"/>
                  <a:pt x="413" y="205"/>
                  <a:pt x="413" y="206"/>
                </a:cubicBezTo>
                <a:cubicBezTo>
                  <a:pt x="413" y="207"/>
                  <a:pt x="413" y="207"/>
                  <a:pt x="413" y="207"/>
                </a:cubicBezTo>
                <a:cubicBezTo>
                  <a:pt x="412" y="208"/>
                  <a:pt x="412" y="209"/>
                  <a:pt x="412" y="211"/>
                </a:cubicBezTo>
                <a:cubicBezTo>
                  <a:pt x="412" y="218"/>
                  <a:pt x="419" y="233"/>
                  <a:pt x="419" y="239"/>
                </a:cubicBezTo>
                <a:cubicBezTo>
                  <a:pt x="419" y="244"/>
                  <a:pt x="420" y="258"/>
                  <a:pt x="424" y="267"/>
                </a:cubicBezTo>
                <a:cubicBezTo>
                  <a:pt x="427" y="276"/>
                  <a:pt x="425" y="280"/>
                  <a:pt x="429" y="286"/>
                </a:cubicBezTo>
                <a:cubicBezTo>
                  <a:pt x="432" y="291"/>
                  <a:pt x="433" y="296"/>
                  <a:pt x="436" y="300"/>
                </a:cubicBezTo>
                <a:cubicBezTo>
                  <a:pt x="437" y="300"/>
                  <a:pt x="437" y="301"/>
                  <a:pt x="437" y="301"/>
                </a:cubicBezTo>
                <a:cubicBezTo>
                  <a:pt x="438" y="302"/>
                  <a:pt x="438" y="302"/>
                  <a:pt x="438" y="302"/>
                </a:cubicBezTo>
                <a:cubicBezTo>
                  <a:pt x="438" y="302"/>
                  <a:pt x="439" y="303"/>
                  <a:pt x="439" y="303"/>
                </a:cubicBezTo>
                <a:cubicBezTo>
                  <a:pt x="439" y="303"/>
                  <a:pt x="440" y="304"/>
                  <a:pt x="440" y="304"/>
                </a:cubicBezTo>
                <a:cubicBezTo>
                  <a:pt x="440" y="304"/>
                  <a:pt x="441" y="305"/>
                  <a:pt x="441" y="305"/>
                </a:cubicBezTo>
                <a:cubicBezTo>
                  <a:pt x="441" y="305"/>
                  <a:pt x="442" y="306"/>
                  <a:pt x="442" y="306"/>
                </a:cubicBezTo>
                <a:cubicBezTo>
                  <a:pt x="442" y="306"/>
                  <a:pt x="443" y="306"/>
                  <a:pt x="443" y="306"/>
                </a:cubicBezTo>
                <a:cubicBezTo>
                  <a:pt x="445" y="308"/>
                  <a:pt x="448" y="310"/>
                  <a:pt x="449" y="310"/>
                </a:cubicBezTo>
                <a:cubicBezTo>
                  <a:pt x="449" y="310"/>
                  <a:pt x="449" y="310"/>
                  <a:pt x="449" y="310"/>
                </a:cubicBezTo>
                <a:cubicBezTo>
                  <a:pt x="449" y="312"/>
                  <a:pt x="450" y="314"/>
                  <a:pt x="450" y="316"/>
                </a:cubicBezTo>
                <a:cubicBezTo>
                  <a:pt x="450" y="316"/>
                  <a:pt x="450" y="316"/>
                  <a:pt x="450" y="316"/>
                </a:cubicBezTo>
                <a:cubicBezTo>
                  <a:pt x="450" y="317"/>
                  <a:pt x="450" y="318"/>
                  <a:pt x="450" y="319"/>
                </a:cubicBezTo>
                <a:cubicBezTo>
                  <a:pt x="450" y="319"/>
                  <a:pt x="450" y="319"/>
                  <a:pt x="450" y="319"/>
                </a:cubicBezTo>
                <a:cubicBezTo>
                  <a:pt x="450" y="320"/>
                  <a:pt x="450" y="321"/>
                  <a:pt x="450" y="322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50" y="323"/>
                  <a:pt x="451" y="324"/>
                  <a:pt x="451" y="326"/>
                </a:cubicBezTo>
                <a:cubicBezTo>
                  <a:pt x="451" y="326"/>
                  <a:pt x="451" y="326"/>
                  <a:pt x="451" y="326"/>
                </a:cubicBezTo>
                <a:cubicBezTo>
                  <a:pt x="451" y="327"/>
                  <a:pt x="451" y="328"/>
                  <a:pt x="451" y="329"/>
                </a:cubicBezTo>
                <a:cubicBezTo>
                  <a:pt x="451" y="329"/>
                  <a:pt x="451" y="330"/>
                  <a:pt x="451" y="330"/>
                </a:cubicBezTo>
                <a:cubicBezTo>
                  <a:pt x="451" y="331"/>
                  <a:pt x="452" y="332"/>
                  <a:pt x="452" y="333"/>
                </a:cubicBezTo>
                <a:cubicBezTo>
                  <a:pt x="452" y="333"/>
                  <a:pt x="452" y="333"/>
                  <a:pt x="452" y="334"/>
                </a:cubicBezTo>
                <a:cubicBezTo>
                  <a:pt x="452" y="335"/>
                  <a:pt x="452" y="336"/>
                  <a:pt x="452" y="336"/>
                </a:cubicBezTo>
                <a:cubicBezTo>
                  <a:pt x="452" y="337"/>
                  <a:pt x="452" y="337"/>
                  <a:pt x="453" y="338"/>
                </a:cubicBezTo>
                <a:cubicBezTo>
                  <a:pt x="453" y="339"/>
                  <a:pt x="453" y="339"/>
                  <a:pt x="453" y="340"/>
                </a:cubicBezTo>
                <a:cubicBezTo>
                  <a:pt x="453" y="341"/>
                  <a:pt x="453" y="341"/>
                  <a:pt x="453" y="342"/>
                </a:cubicBezTo>
                <a:cubicBezTo>
                  <a:pt x="453" y="342"/>
                  <a:pt x="454" y="343"/>
                  <a:pt x="454" y="344"/>
                </a:cubicBezTo>
                <a:cubicBezTo>
                  <a:pt x="454" y="344"/>
                  <a:pt x="454" y="345"/>
                  <a:pt x="454" y="345"/>
                </a:cubicBezTo>
                <a:cubicBezTo>
                  <a:pt x="454" y="346"/>
                  <a:pt x="454" y="347"/>
                  <a:pt x="454" y="347"/>
                </a:cubicBezTo>
                <a:cubicBezTo>
                  <a:pt x="455" y="348"/>
                  <a:pt x="455" y="348"/>
                  <a:pt x="455" y="349"/>
                </a:cubicBezTo>
                <a:cubicBezTo>
                  <a:pt x="455" y="349"/>
                  <a:pt x="455" y="350"/>
                  <a:pt x="455" y="351"/>
                </a:cubicBezTo>
                <a:cubicBezTo>
                  <a:pt x="455" y="351"/>
                  <a:pt x="456" y="352"/>
                  <a:pt x="456" y="352"/>
                </a:cubicBezTo>
                <a:cubicBezTo>
                  <a:pt x="456" y="353"/>
                  <a:pt x="456" y="353"/>
                  <a:pt x="456" y="354"/>
                </a:cubicBezTo>
                <a:cubicBezTo>
                  <a:pt x="456" y="354"/>
                  <a:pt x="457" y="355"/>
                  <a:pt x="457" y="355"/>
                </a:cubicBezTo>
                <a:cubicBezTo>
                  <a:pt x="457" y="356"/>
                  <a:pt x="457" y="356"/>
                  <a:pt x="457" y="357"/>
                </a:cubicBezTo>
                <a:cubicBezTo>
                  <a:pt x="457" y="357"/>
                  <a:pt x="458" y="358"/>
                  <a:pt x="458" y="358"/>
                </a:cubicBezTo>
                <a:cubicBezTo>
                  <a:pt x="458" y="359"/>
                  <a:pt x="458" y="359"/>
                  <a:pt x="458" y="359"/>
                </a:cubicBezTo>
                <a:cubicBezTo>
                  <a:pt x="459" y="360"/>
                  <a:pt x="459" y="361"/>
                  <a:pt x="459" y="362"/>
                </a:cubicBezTo>
                <a:cubicBezTo>
                  <a:pt x="460" y="362"/>
                  <a:pt x="460" y="363"/>
                  <a:pt x="461" y="364"/>
                </a:cubicBezTo>
                <a:cubicBezTo>
                  <a:pt x="461" y="365"/>
                  <a:pt x="461" y="365"/>
                  <a:pt x="461" y="366"/>
                </a:cubicBezTo>
                <a:cubicBezTo>
                  <a:pt x="461" y="377"/>
                  <a:pt x="463" y="401"/>
                  <a:pt x="459" y="425"/>
                </a:cubicBezTo>
                <a:cubicBezTo>
                  <a:pt x="459" y="425"/>
                  <a:pt x="459" y="426"/>
                  <a:pt x="459" y="426"/>
                </a:cubicBezTo>
                <a:cubicBezTo>
                  <a:pt x="459" y="427"/>
                  <a:pt x="458" y="427"/>
                  <a:pt x="458" y="427"/>
                </a:cubicBezTo>
                <a:cubicBezTo>
                  <a:pt x="454" y="452"/>
                  <a:pt x="443" y="475"/>
                  <a:pt x="420" y="479"/>
                </a:cubicBezTo>
                <a:cubicBezTo>
                  <a:pt x="400" y="481"/>
                  <a:pt x="333" y="512"/>
                  <a:pt x="324" y="520"/>
                </a:cubicBezTo>
                <a:cubicBezTo>
                  <a:pt x="311" y="533"/>
                  <a:pt x="280" y="536"/>
                  <a:pt x="261" y="540"/>
                </a:cubicBezTo>
                <a:cubicBezTo>
                  <a:pt x="241" y="544"/>
                  <a:pt x="200" y="567"/>
                  <a:pt x="180" y="653"/>
                </a:cubicBezTo>
                <a:cubicBezTo>
                  <a:pt x="171" y="693"/>
                  <a:pt x="161" y="744"/>
                  <a:pt x="167" y="792"/>
                </a:cubicBezTo>
                <a:cubicBezTo>
                  <a:pt x="170" y="825"/>
                  <a:pt x="146" y="886"/>
                  <a:pt x="143" y="992"/>
                </a:cubicBezTo>
                <a:cubicBezTo>
                  <a:pt x="144" y="1030"/>
                  <a:pt x="140" y="1058"/>
                  <a:pt x="135" y="1075"/>
                </a:cubicBezTo>
                <a:cubicBezTo>
                  <a:pt x="113" y="1129"/>
                  <a:pt x="113" y="1277"/>
                  <a:pt x="112" y="1315"/>
                </a:cubicBezTo>
                <a:cubicBezTo>
                  <a:pt x="111" y="1337"/>
                  <a:pt x="111" y="1369"/>
                  <a:pt x="107" y="1386"/>
                </a:cubicBezTo>
                <a:cubicBezTo>
                  <a:pt x="103" y="1402"/>
                  <a:pt x="106" y="1416"/>
                  <a:pt x="101" y="1430"/>
                </a:cubicBezTo>
                <a:cubicBezTo>
                  <a:pt x="97" y="1444"/>
                  <a:pt x="99" y="1464"/>
                  <a:pt x="96" y="1469"/>
                </a:cubicBezTo>
                <a:cubicBezTo>
                  <a:pt x="88" y="1477"/>
                  <a:pt x="53" y="1528"/>
                  <a:pt x="44" y="1539"/>
                </a:cubicBezTo>
                <a:cubicBezTo>
                  <a:pt x="36" y="1551"/>
                  <a:pt x="26" y="1586"/>
                  <a:pt x="21" y="1592"/>
                </a:cubicBezTo>
                <a:cubicBezTo>
                  <a:pt x="16" y="1598"/>
                  <a:pt x="15" y="1614"/>
                  <a:pt x="9" y="1628"/>
                </a:cubicBezTo>
                <a:cubicBezTo>
                  <a:pt x="4" y="1641"/>
                  <a:pt x="0" y="1653"/>
                  <a:pt x="17" y="1652"/>
                </a:cubicBezTo>
                <a:cubicBezTo>
                  <a:pt x="31" y="1651"/>
                  <a:pt x="46" y="1627"/>
                  <a:pt x="49" y="1611"/>
                </a:cubicBezTo>
                <a:cubicBezTo>
                  <a:pt x="53" y="1609"/>
                  <a:pt x="61" y="1599"/>
                  <a:pt x="70" y="1589"/>
                </a:cubicBezTo>
                <a:cubicBezTo>
                  <a:pt x="68" y="1597"/>
                  <a:pt x="74" y="1606"/>
                  <a:pt x="81" y="1633"/>
                </a:cubicBezTo>
                <a:cubicBezTo>
                  <a:pt x="81" y="1642"/>
                  <a:pt x="89" y="1665"/>
                  <a:pt x="88" y="1675"/>
                </a:cubicBezTo>
                <a:cubicBezTo>
                  <a:pt x="87" y="1686"/>
                  <a:pt x="94" y="1714"/>
                  <a:pt x="97" y="1728"/>
                </a:cubicBezTo>
                <a:cubicBezTo>
                  <a:pt x="100" y="1742"/>
                  <a:pt x="113" y="1743"/>
                  <a:pt x="122" y="1739"/>
                </a:cubicBezTo>
                <a:cubicBezTo>
                  <a:pt x="122" y="1739"/>
                  <a:pt x="121" y="1751"/>
                  <a:pt x="134" y="1753"/>
                </a:cubicBezTo>
                <a:cubicBezTo>
                  <a:pt x="146" y="1755"/>
                  <a:pt x="148" y="1733"/>
                  <a:pt x="148" y="1733"/>
                </a:cubicBezTo>
                <a:cubicBezTo>
                  <a:pt x="148" y="1733"/>
                  <a:pt x="148" y="1741"/>
                  <a:pt x="157" y="1742"/>
                </a:cubicBezTo>
                <a:cubicBezTo>
                  <a:pt x="171" y="1742"/>
                  <a:pt x="173" y="1715"/>
                  <a:pt x="173" y="1715"/>
                </a:cubicBezTo>
                <a:cubicBezTo>
                  <a:pt x="173" y="1715"/>
                  <a:pt x="174" y="1716"/>
                  <a:pt x="174" y="1716"/>
                </a:cubicBezTo>
                <a:cubicBezTo>
                  <a:pt x="174" y="1716"/>
                  <a:pt x="174" y="1716"/>
                  <a:pt x="174" y="1716"/>
                </a:cubicBezTo>
                <a:cubicBezTo>
                  <a:pt x="174" y="1716"/>
                  <a:pt x="174" y="1717"/>
                  <a:pt x="174" y="1717"/>
                </a:cubicBezTo>
                <a:cubicBezTo>
                  <a:pt x="174" y="1716"/>
                  <a:pt x="174" y="1716"/>
                  <a:pt x="174" y="1716"/>
                </a:cubicBezTo>
                <a:cubicBezTo>
                  <a:pt x="174" y="1717"/>
                  <a:pt x="174" y="1717"/>
                  <a:pt x="174" y="1717"/>
                </a:cubicBezTo>
                <a:cubicBezTo>
                  <a:pt x="174" y="1717"/>
                  <a:pt x="174" y="1717"/>
                  <a:pt x="174" y="1717"/>
                </a:cubicBezTo>
                <a:cubicBezTo>
                  <a:pt x="174" y="1718"/>
                  <a:pt x="175" y="1718"/>
                  <a:pt x="175" y="1719"/>
                </a:cubicBezTo>
                <a:cubicBezTo>
                  <a:pt x="175" y="1719"/>
                  <a:pt x="176" y="1719"/>
                  <a:pt x="176" y="1719"/>
                </a:cubicBezTo>
                <a:cubicBezTo>
                  <a:pt x="176" y="1719"/>
                  <a:pt x="176" y="1719"/>
                  <a:pt x="176" y="1719"/>
                </a:cubicBezTo>
                <a:cubicBezTo>
                  <a:pt x="176" y="1720"/>
                  <a:pt x="177" y="1720"/>
                  <a:pt x="177" y="1720"/>
                </a:cubicBezTo>
                <a:cubicBezTo>
                  <a:pt x="177" y="1720"/>
                  <a:pt x="177" y="1720"/>
                  <a:pt x="177" y="1720"/>
                </a:cubicBezTo>
                <a:cubicBezTo>
                  <a:pt x="178" y="1720"/>
                  <a:pt x="178" y="1720"/>
                  <a:pt x="179" y="1720"/>
                </a:cubicBezTo>
                <a:cubicBezTo>
                  <a:pt x="179" y="1720"/>
                  <a:pt x="179" y="1720"/>
                  <a:pt x="179" y="1720"/>
                </a:cubicBezTo>
                <a:cubicBezTo>
                  <a:pt x="180" y="1720"/>
                  <a:pt x="180" y="1720"/>
                  <a:pt x="181" y="1720"/>
                </a:cubicBezTo>
                <a:cubicBezTo>
                  <a:pt x="188" y="1720"/>
                  <a:pt x="194" y="1691"/>
                  <a:pt x="197" y="1679"/>
                </a:cubicBezTo>
                <a:cubicBezTo>
                  <a:pt x="200" y="1667"/>
                  <a:pt x="205" y="1657"/>
                  <a:pt x="206" y="1647"/>
                </a:cubicBezTo>
                <a:cubicBezTo>
                  <a:pt x="207" y="1638"/>
                  <a:pt x="208" y="1632"/>
                  <a:pt x="216" y="1589"/>
                </a:cubicBezTo>
                <a:cubicBezTo>
                  <a:pt x="224" y="1546"/>
                  <a:pt x="199" y="1500"/>
                  <a:pt x="202" y="1486"/>
                </a:cubicBezTo>
                <a:cubicBezTo>
                  <a:pt x="206" y="1471"/>
                  <a:pt x="193" y="1449"/>
                  <a:pt x="195" y="1445"/>
                </a:cubicBezTo>
                <a:cubicBezTo>
                  <a:pt x="197" y="1441"/>
                  <a:pt x="201" y="1425"/>
                  <a:pt x="204" y="1409"/>
                </a:cubicBezTo>
                <a:cubicBezTo>
                  <a:pt x="206" y="1393"/>
                  <a:pt x="264" y="1251"/>
                  <a:pt x="270" y="1219"/>
                </a:cubicBezTo>
                <a:cubicBezTo>
                  <a:pt x="281" y="1159"/>
                  <a:pt x="281" y="1132"/>
                  <a:pt x="274" y="1090"/>
                </a:cubicBezTo>
                <a:cubicBezTo>
                  <a:pt x="275" y="1059"/>
                  <a:pt x="288" y="975"/>
                  <a:pt x="290" y="960"/>
                </a:cubicBezTo>
                <a:cubicBezTo>
                  <a:pt x="291" y="957"/>
                  <a:pt x="291" y="942"/>
                  <a:pt x="293" y="932"/>
                </a:cubicBezTo>
                <a:cubicBezTo>
                  <a:pt x="294" y="926"/>
                  <a:pt x="295" y="915"/>
                  <a:pt x="295" y="902"/>
                </a:cubicBezTo>
                <a:cubicBezTo>
                  <a:pt x="296" y="904"/>
                  <a:pt x="296" y="904"/>
                  <a:pt x="296" y="904"/>
                </a:cubicBezTo>
                <a:cubicBezTo>
                  <a:pt x="296" y="918"/>
                  <a:pt x="300" y="942"/>
                  <a:pt x="302" y="980"/>
                </a:cubicBezTo>
                <a:cubicBezTo>
                  <a:pt x="301" y="1011"/>
                  <a:pt x="316" y="1068"/>
                  <a:pt x="318" y="1098"/>
                </a:cubicBezTo>
                <a:cubicBezTo>
                  <a:pt x="314" y="1107"/>
                  <a:pt x="329" y="1264"/>
                  <a:pt x="329" y="1264"/>
                </a:cubicBezTo>
                <a:cubicBezTo>
                  <a:pt x="328" y="1265"/>
                  <a:pt x="328" y="1265"/>
                  <a:pt x="328" y="1265"/>
                </a:cubicBezTo>
                <a:cubicBezTo>
                  <a:pt x="328" y="1265"/>
                  <a:pt x="328" y="1265"/>
                  <a:pt x="328" y="1266"/>
                </a:cubicBezTo>
                <a:cubicBezTo>
                  <a:pt x="328" y="1266"/>
                  <a:pt x="328" y="1266"/>
                  <a:pt x="328" y="1266"/>
                </a:cubicBezTo>
                <a:cubicBezTo>
                  <a:pt x="326" y="1272"/>
                  <a:pt x="321" y="1288"/>
                  <a:pt x="317" y="1309"/>
                </a:cubicBezTo>
                <a:cubicBezTo>
                  <a:pt x="317" y="1309"/>
                  <a:pt x="317" y="1309"/>
                  <a:pt x="316" y="1310"/>
                </a:cubicBezTo>
                <a:cubicBezTo>
                  <a:pt x="316" y="1311"/>
                  <a:pt x="316" y="1313"/>
                  <a:pt x="315" y="1314"/>
                </a:cubicBezTo>
                <a:cubicBezTo>
                  <a:pt x="315" y="1315"/>
                  <a:pt x="315" y="1315"/>
                  <a:pt x="315" y="1316"/>
                </a:cubicBezTo>
                <a:cubicBezTo>
                  <a:pt x="315" y="1317"/>
                  <a:pt x="314" y="1319"/>
                  <a:pt x="314" y="1320"/>
                </a:cubicBezTo>
                <a:cubicBezTo>
                  <a:pt x="314" y="1321"/>
                  <a:pt x="314" y="1321"/>
                  <a:pt x="314" y="1322"/>
                </a:cubicBezTo>
                <a:cubicBezTo>
                  <a:pt x="313" y="1323"/>
                  <a:pt x="313" y="1325"/>
                  <a:pt x="313" y="1326"/>
                </a:cubicBezTo>
                <a:cubicBezTo>
                  <a:pt x="313" y="1327"/>
                  <a:pt x="312" y="1328"/>
                  <a:pt x="312" y="1328"/>
                </a:cubicBezTo>
                <a:cubicBezTo>
                  <a:pt x="312" y="1330"/>
                  <a:pt x="312" y="1331"/>
                  <a:pt x="311" y="1332"/>
                </a:cubicBezTo>
                <a:cubicBezTo>
                  <a:pt x="311" y="1333"/>
                  <a:pt x="311" y="1334"/>
                  <a:pt x="311" y="1335"/>
                </a:cubicBezTo>
                <a:cubicBezTo>
                  <a:pt x="311" y="1336"/>
                  <a:pt x="310" y="1337"/>
                  <a:pt x="310" y="1339"/>
                </a:cubicBezTo>
                <a:cubicBezTo>
                  <a:pt x="310" y="1340"/>
                  <a:pt x="310" y="1341"/>
                  <a:pt x="310" y="1341"/>
                </a:cubicBezTo>
                <a:cubicBezTo>
                  <a:pt x="309" y="1343"/>
                  <a:pt x="309" y="1344"/>
                  <a:pt x="309" y="1345"/>
                </a:cubicBezTo>
                <a:cubicBezTo>
                  <a:pt x="309" y="1346"/>
                  <a:pt x="308" y="1347"/>
                  <a:pt x="308" y="1348"/>
                </a:cubicBezTo>
                <a:cubicBezTo>
                  <a:pt x="308" y="1349"/>
                  <a:pt x="308" y="1350"/>
                  <a:pt x="307" y="1352"/>
                </a:cubicBezTo>
                <a:cubicBezTo>
                  <a:pt x="307" y="1353"/>
                  <a:pt x="307" y="1354"/>
                  <a:pt x="307" y="1355"/>
                </a:cubicBezTo>
                <a:cubicBezTo>
                  <a:pt x="307" y="1356"/>
                  <a:pt x="306" y="1357"/>
                  <a:pt x="306" y="1358"/>
                </a:cubicBezTo>
                <a:cubicBezTo>
                  <a:pt x="306" y="1359"/>
                  <a:pt x="306" y="1360"/>
                  <a:pt x="306" y="1361"/>
                </a:cubicBezTo>
                <a:cubicBezTo>
                  <a:pt x="305" y="1363"/>
                  <a:pt x="305" y="1364"/>
                  <a:pt x="305" y="1365"/>
                </a:cubicBezTo>
                <a:cubicBezTo>
                  <a:pt x="305" y="1366"/>
                  <a:pt x="304" y="1367"/>
                  <a:pt x="304" y="1368"/>
                </a:cubicBezTo>
                <a:cubicBezTo>
                  <a:pt x="304" y="1369"/>
                  <a:pt x="304" y="1370"/>
                  <a:pt x="304" y="1371"/>
                </a:cubicBezTo>
                <a:cubicBezTo>
                  <a:pt x="303" y="1372"/>
                  <a:pt x="303" y="1373"/>
                  <a:pt x="303" y="1375"/>
                </a:cubicBezTo>
                <a:cubicBezTo>
                  <a:pt x="303" y="1376"/>
                  <a:pt x="303" y="1377"/>
                  <a:pt x="303" y="1378"/>
                </a:cubicBezTo>
                <a:cubicBezTo>
                  <a:pt x="302" y="1379"/>
                  <a:pt x="302" y="1380"/>
                  <a:pt x="302" y="1381"/>
                </a:cubicBezTo>
                <a:cubicBezTo>
                  <a:pt x="302" y="1382"/>
                  <a:pt x="302" y="1383"/>
                  <a:pt x="301" y="1384"/>
                </a:cubicBezTo>
                <a:cubicBezTo>
                  <a:pt x="301" y="1385"/>
                  <a:pt x="301" y="1386"/>
                  <a:pt x="301" y="1387"/>
                </a:cubicBezTo>
                <a:cubicBezTo>
                  <a:pt x="301" y="1388"/>
                  <a:pt x="301" y="1389"/>
                  <a:pt x="300" y="1390"/>
                </a:cubicBezTo>
                <a:cubicBezTo>
                  <a:pt x="300" y="1391"/>
                  <a:pt x="300" y="1392"/>
                  <a:pt x="300" y="1393"/>
                </a:cubicBezTo>
                <a:cubicBezTo>
                  <a:pt x="300" y="1394"/>
                  <a:pt x="300" y="1395"/>
                  <a:pt x="299" y="1396"/>
                </a:cubicBezTo>
                <a:cubicBezTo>
                  <a:pt x="299" y="1397"/>
                  <a:pt x="299" y="1398"/>
                  <a:pt x="299" y="1399"/>
                </a:cubicBezTo>
                <a:cubicBezTo>
                  <a:pt x="299" y="1400"/>
                  <a:pt x="299" y="1401"/>
                  <a:pt x="299" y="1401"/>
                </a:cubicBezTo>
                <a:cubicBezTo>
                  <a:pt x="298" y="1403"/>
                  <a:pt x="298" y="1404"/>
                  <a:pt x="298" y="1405"/>
                </a:cubicBezTo>
                <a:cubicBezTo>
                  <a:pt x="298" y="1405"/>
                  <a:pt x="298" y="1406"/>
                  <a:pt x="298" y="1407"/>
                </a:cubicBezTo>
                <a:cubicBezTo>
                  <a:pt x="298" y="1408"/>
                  <a:pt x="298" y="1409"/>
                  <a:pt x="297" y="1410"/>
                </a:cubicBezTo>
                <a:cubicBezTo>
                  <a:pt x="297" y="1411"/>
                  <a:pt x="297" y="1411"/>
                  <a:pt x="297" y="1412"/>
                </a:cubicBezTo>
                <a:cubicBezTo>
                  <a:pt x="297" y="1413"/>
                  <a:pt x="297" y="1414"/>
                  <a:pt x="297" y="1415"/>
                </a:cubicBezTo>
                <a:cubicBezTo>
                  <a:pt x="297" y="1415"/>
                  <a:pt x="297" y="1416"/>
                  <a:pt x="297" y="1417"/>
                </a:cubicBezTo>
                <a:cubicBezTo>
                  <a:pt x="296" y="1418"/>
                  <a:pt x="296" y="1419"/>
                  <a:pt x="296" y="1419"/>
                </a:cubicBezTo>
                <a:cubicBezTo>
                  <a:pt x="296" y="1420"/>
                  <a:pt x="296" y="1421"/>
                  <a:pt x="296" y="1421"/>
                </a:cubicBezTo>
                <a:cubicBezTo>
                  <a:pt x="296" y="1422"/>
                  <a:pt x="296" y="1423"/>
                  <a:pt x="296" y="1424"/>
                </a:cubicBezTo>
                <a:cubicBezTo>
                  <a:pt x="296" y="1424"/>
                  <a:pt x="296" y="1425"/>
                  <a:pt x="296" y="1425"/>
                </a:cubicBezTo>
                <a:cubicBezTo>
                  <a:pt x="296" y="1426"/>
                  <a:pt x="296" y="1428"/>
                  <a:pt x="296" y="1429"/>
                </a:cubicBezTo>
                <a:cubicBezTo>
                  <a:pt x="293" y="1447"/>
                  <a:pt x="300" y="1472"/>
                  <a:pt x="298" y="1512"/>
                </a:cubicBezTo>
                <a:cubicBezTo>
                  <a:pt x="295" y="1562"/>
                  <a:pt x="251" y="1762"/>
                  <a:pt x="333" y="2014"/>
                </a:cubicBezTo>
                <a:cubicBezTo>
                  <a:pt x="338" y="2029"/>
                  <a:pt x="338" y="2079"/>
                  <a:pt x="344" y="2107"/>
                </a:cubicBezTo>
                <a:cubicBezTo>
                  <a:pt x="345" y="2114"/>
                  <a:pt x="359" y="2145"/>
                  <a:pt x="360" y="2189"/>
                </a:cubicBezTo>
                <a:cubicBezTo>
                  <a:pt x="361" y="2259"/>
                  <a:pt x="354" y="2349"/>
                  <a:pt x="356" y="2399"/>
                </a:cubicBezTo>
                <a:cubicBezTo>
                  <a:pt x="359" y="2481"/>
                  <a:pt x="393" y="2556"/>
                  <a:pt x="407" y="2609"/>
                </a:cubicBezTo>
                <a:cubicBezTo>
                  <a:pt x="420" y="2661"/>
                  <a:pt x="425" y="2703"/>
                  <a:pt x="422" y="2713"/>
                </a:cubicBezTo>
                <a:cubicBezTo>
                  <a:pt x="420" y="2722"/>
                  <a:pt x="418" y="2740"/>
                  <a:pt x="425" y="2755"/>
                </a:cubicBezTo>
                <a:cubicBezTo>
                  <a:pt x="426" y="2756"/>
                  <a:pt x="402" y="2808"/>
                  <a:pt x="389" y="2817"/>
                </a:cubicBezTo>
                <a:cubicBezTo>
                  <a:pt x="377" y="2827"/>
                  <a:pt x="373" y="2835"/>
                  <a:pt x="364" y="2840"/>
                </a:cubicBezTo>
                <a:cubicBezTo>
                  <a:pt x="354" y="2845"/>
                  <a:pt x="349" y="2850"/>
                  <a:pt x="345" y="2861"/>
                </a:cubicBezTo>
                <a:cubicBezTo>
                  <a:pt x="342" y="2869"/>
                  <a:pt x="333" y="2881"/>
                  <a:pt x="340" y="2887"/>
                </a:cubicBezTo>
                <a:cubicBezTo>
                  <a:pt x="341" y="2888"/>
                  <a:pt x="342" y="2888"/>
                  <a:pt x="343" y="2889"/>
                </a:cubicBezTo>
                <a:cubicBezTo>
                  <a:pt x="344" y="2889"/>
                  <a:pt x="344" y="2889"/>
                  <a:pt x="344" y="2889"/>
                </a:cubicBezTo>
                <a:cubicBezTo>
                  <a:pt x="343" y="2892"/>
                  <a:pt x="343" y="2894"/>
                  <a:pt x="344" y="2896"/>
                </a:cubicBezTo>
                <a:cubicBezTo>
                  <a:pt x="348" y="2903"/>
                  <a:pt x="355" y="2905"/>
                  <a:pt x="364" y="2904"/>
                </a:cubicBezTo>
                <a:cubicBezTo>
                  <a:pt x="365" y="2902"/>
                  <a:pt x="365" y="2902"/>
                  <a:pt x="365" y="2902"/>
                </a:cubicBezTo>
                <a:cubicBezTo>
                  <a:pt x="366" y="2905"/>
                  <a:pt x="366" y="2908"/>
                  <a:pt x="368" y="2910"/>
                </a:cubicBezTo>
                <a:cubicBezTo>
                  <a:pt x="374" y="2919"/>
                  <a:pt x="394" y="2923"/>
                  <a:pt x="402" y="2915"/>
                </a:cubicBezTo>
                <a:cubicBezTo>
                  <a:pt x="403" y="2916"/>
                  <a:pt x="404" y="2916"/>
                  <a:pt x="406" y="2917"/>
                </a:cubicBezTo>
                <a:cubicBezTo>
                  <a:pt x="407" y="2917"/>
                  <a:pt x="408" y="2917"/>
                  <a:pt x="409" y="2918"/>
                </a:cubicBezTo>
                <a:cubicBezTo>
                  <a:pt x="410" y="2918"/>
                  <a:pt x="410" y="2918"/>
                  <a:pt x="411" y="2918"/>
                </a:cubicBezTo>
                <a:cubicBezTo>
                  <a:pt x="413" y="2919"/>
                  <a:pt x="414" y="2919"/>
                  <a:pt x="416" y="2919"/>
                </a:cubicBezTo>
                <a:cubicBezTo>
                  <a:pt x="416" y="2919"/>
                  <a:pt x="416" y="2919"/>
                  <a:pt x="416" y="2919"/>
                </a:cubicBezTo>
                <a:cubicBezTo>
                  <a:pt x="425" y="2920"/>
                  <a:pt x="435" y="2918"/>
                  <a:pt x="440" y="2912"/>
                </a:cubicBezTo>
                <a:cubicBezTo>
                  <a:pt x="440" y="2912"/>
                  <a:pt x="440" y="2912"/>
                  <a:pt x="440" y="2912"/>
                </a:cubicBezTo>
                <a:cubicBezTo>
                  <a:pt x="440" y="2913"/>
                  <a:pt x="441" y="2913"/>
                  <a:pt x="441" y="2914"/>
                </a:cubicBezTo>
                <a:cubicBezTo>
                  <a:pt x="441" y="2913"/>
                  <a:pt x="441" y="2913"/>
                  <a:pt x="441" y="2913"/>
                </a:cubicBezTo>
                <a:cubicBezTo>
                  <a:pt x="446" y="2925"/>
                  <a:pt x="462" y="2926"/>
                  <a:pt x="475" y="2924"/>
                </a:cubicBezTo>
                <a:cubicBezTo>
                  <a:pt x="475" y="2924"/>
                  <a:pt x="475" y="2924"/>
                  <a:pt x="475" y="2924"/>
                </a:cubicBezTo>
                <a:cubicBezTo>
                  <a:pt x="476" y="2924"/>
                  <a:pt x="477" y="2924"/>
                  <a:pt x="478" y="2924"/>
                </a:cubicBezTo>
                <a:cubicBezTo>
                  <a:pt x="478" y="2924"/>
                  <a:pt x="479" y="2923"/>
                  <a:pt x="479" y="2923"/>
                </a:cubicBezTo>
                <a:cubicBezTo>
                  <a:pt x="480" y="2923"/>
                  <a:pt x="480" y="2923"/>
                  <a:pt x="481" y="2923"/>
                </a:cubicBezTo>
                <a:cubicBezTo>
                  <a:pt x="482" y="2923"/>
                  <a:pt x="482" y="2923"/>
                  <a:pt x="483" y="2923"/>
                </a:cubicBezTo>
                <a:cubicBezTo>
                  <a:pt x="485" y="2922"/>
                  <a:pt x="486" y="2922"/>
                  <a:pt x="488" y="2921"/>
                </a:cubicBezTo>
                <a:cubicBezTo>
                  <a:pt x="488" y="2921"/>
                  <a:pt x="489" y="2921"/>
                  <a:pt x="489" y="2921"/>
                </a:cubicBezTo>
                <a:cubicBezTo>
                  <a:pt x="490" y="2921"/>
                  <a:pt x="491" y="2920"/>
                  <a:pt x="492" y="2920"/>
                </a:cubicBezTo>
                <a:cubicBezTo>
                  <a:pt x="492" y="2920"/>
                  <a:pt x="493" y="2919"/>
                  <a:pt x="493" y="2919"/>
                </a:cubicBezTo>
                <a:cubicBezTo>
                  <a:pt x="494" y="2919"/>
                  <a:pt x="495" y="2918"/>
                  <a:pt x="496" y="2918"/>
                </a:cubicBezTo>
                <a:cubicBezTo>
                  <a:pt x="496" y="2918"/>
                  <a:pt x="496" y="2917"/>
                  <a:pt x="497" y="2917"/>
                </a:cubicBezTo>
                <a:cubicBezTo>
                  <a:pt x="498" y="2917"/>
                  <a:pt x="498" y="2916"/>
                  <a:pt x="499" y="2916"/>
                </a:cubicBezTo>
                <a:cubicBezTo>
                  <a:pt x="499" y="2915"/>
                  <a:pt x="500" y="2915"/>
                  <a:pt x="500" y="2915"/>
                </a:cubicBezTo>
                <a:cubicBezTo>
                  <a:pt x="501" y="2914"/>
                  <a:pt x="501" y="2914"/>
                  <a:pt x="502" y="2913"/>
                </a:cubicBezTo>
                <a:cubicBezTo>
                  <a:pt x="502" y="2913"/>
                  <a:pt x="503" y="2913"/>
                  <a:pt x="503" y="2913"/>
                </a:cubicBezTo>
                <a:cubicBezTo>
                  <a:pt x="505" y="2911"/>
                  <a:pt x="506" y="2909"/>
                  <a:pt x="508" y="2908"/>
                </a:cubicBezTo>
                <a:cubicBezTo>
                  <a:pt x="508" y="2908"/>
                  <a:pt x="508" y="2908"/>
                  <a:pt x="508" y="2908"/>
                </a:cubicBezTo>
                <a:cubicBezTo>
                  <a:pt x="508" y="2908"/>
                  <a:pt x="508" y="2908"/>
                  <a:pt x="508" y="2908"/>
                </a:cubicBezTo>
                <a:cubicBezTo>
                  <a:pt x="509" y="2907"/>
                  <a:pt x="510" y="2906"/>
                  <a:pt x="511" y="2905"/>
                </a:cubicBezTo>
                <a:cubicBezTo>
                  <a:pt x="519" y="2899"/>
                  <a:pt x="525" y="2894"/>
                  <a:pt x="523" y="2879"/>
                </a:cubicBezTo>
                <a:cubicBezTo>
                  <a:pt x="520" y="2864"/>
                  <a:pt x="522" y="2864"/>
                  <a:pt x="524" y="2846"/>
                </a:cubicBezTo>
                <a:cubicBezTo>
                  <a:pt x="525" y="2835"/>
                  <a:pt x="534" y="2832"/>
                  <a:pt x="536" y="2815"/>
                </a:cubicBezTo>
                <a:cubicBezTo>
                  <a:pt x="537" y="2801"/>
                  <a:pt x="526" y="2741"/>
                  <a:pt x="527" y="2733"/>
                </a:cubicBezTo>
                <a:cubicBezTo>
                  <a:pt x="530" y="2715"/>
                  <a:pt x="517" y="2700"/>
                  <a:pt x="513" y="2669"/>
                </a:cubicBezTo>
                <a:cubicBezTo>
                  <a:pt x="508" y="2639"/>
                  <a:pt x="520" y="2535"/>
                  <a:pt x="520" y="2516"/>
                </a:cubicBezTo>
                <a:cubicBezTo>
                  <a:pt x="520" y="2480"/>
                  <a:pt x="539" y="2421"/>
                  <a:pt x="534" y="2348"/>
                </a:cubicBezTo>
                <a:cubicBezTo>
                  <a:pt x="531" y="2306"/>
                  <a:pt x="510" y="2177"/>
                  <a:pt x="510" y="2148"/>
                </a:cubicBezTo>
                <a:cubicBezTo>
                  <a:pt x="510" y="2143"/>
                  <a:pt x="509" y="2110"/>
                  <a:pt x="511" y="2105"/>
                </a:cubicBezTo>
                <a:cubicBezTo>
                  <a:pt x="517" y="2085"/>
                  <a:pt x="544" y="1849"/>
                  <a:pt x="544" y="1847"/>
                </a:cubicBezTo>
                <a:cubicBezTo>
                  <a:pt x="547" y="1823"/>
                  <a:pt x="555" y="1690"/>
                  <a:pt x="558" y="1646"/>
                </a:cubicBezTo>
                <a:cubicBezTo>
                  <a:pt x="559" y="1646"/>
                  <a:pt x="561" y="1646"/>
                  <a:pt x="562" y="1646"/>
                </a:cubicBezTo>
                <a:cubicBezTo>
                  <a:pt x="565" y="1689"/>
                  <a:pt x="573" y="1823"/>
                  <a:pt x="576" y="1847"/>
                </a:cubicBezTo>
                <a:cubicBezTo>
                  <a:pt x="576" y="1849"/>
                  <a:pt x="603" y="2085"/>
                  <a:pt x="609" y="2105"/>
                </a:cubicBezTo>
                <a:cubicBezTo>
                  <a:pt x="611" y="2110"/>
                  <a:pt x="610" y="2143"/>
                  <a:pt x="610" y="2148"/>
                </a:cubicBezTo>
                <a:cubicBezTo>
                  <a:pt x="610" y="2177"/>
                  <a:pt x="589" y="2306"/>
                  <a:pt x="586" y="2348"/>
                </a:cubicBezTo>
                <a:cubicBezTo>
                  <a:pt x="581" y="2421"/>
                  <a:pt x="600" y="2480"/>
                  <a:pt x="600" y="2516"/>
                </a:cubicBezTo>
                <a:cubicBezTo>
                  <a:pt x="600" y="2535"/>
                  <a:pt x="612" y="2639"/>
                  <a:pt x="607" y="2669"/>
                </a:cubicBezTo>
                <a:cubicBezTo>
                  <a:pt x="603" y="2700"/>
                  <a:pt x="590" y="2715"/>
                  <a:pt x="593" y="2733"/>
                </a:cubicBezTo>
                <a:cubicBezTo>
                  <a:pt x="594" y="2741"/>
                  <a:pt x="583" y="2801"/>
                  <a:pt x="584" y="2815"/>
                </a:cubicBezTo>
                <a:cubicBezTo>
                  <a:pt x="586" y="2832"/>
                  <a:pt x="595" y="2835"/>
                  <a:pt x="596" y="2846"/>
                </a:cubicBezTo>
                <a:cubicBezTo>
                  <a:pt x="598" y="2864"/>
                  <a:pt x="600" y="2864"/>
                  <a:pt x="597" y="2879"/>
                </a:cubicBezTo>
                <a:cubicBezTo>
                  <a:pt x="595" y="2894"/>
                  <a:pt x="601" y="2899"/>
                  <a:pt x="609" y="2905"/>
                </a:cubicBezTo>
                <a:cubicBezTo>
                  <a:pt x="610" y="2906"/>
                  <a:pt x="611" y="2907"/>
                  <a:pt x="612" y="2908"/>
                </a:cubicBezTo>
                <a:cubicBezTo>
                  <a:pt x="612" y="2908"/>
                  <a:pt x="612" y="2908"/>
                  <a:pt x="612" y="2908"/>
                </a:cubicBezTo>
                <a:cubicBezTo>
                  <a:pt x="612" y="2908"/>
                  <a:pt x="612" y="2908"/>
                  <a:pt x="612" y="2908"/>
                </a:cubicBezTo>
                <a:cubicBezTo>
                  <a:pt x="614" y="2909"/>
                  <a:pt x="615" y="2911"/>
                  <a:pt x="617" y="2913"/>
                </a:cubicBezTo>
                <a:cubicBezTo>
                  <a:pt x="617" y="2913"/>
                  <a:pt x="618" y="2913"/>
                  <a:pt x="618" y="2913"/>
                </a:cubicBezTo>
                <a:cubicBezTo>
                  <a:pt x="619" y="2914"/>
                  <a:pt x="619" y="2914"/>
                  <a:pt x="620" y="2915"/>
                </a:cubicBezTo>
                <a:cubicBezTo>
                  <a:pt x="620" y="2915"/>
                  <a:pt x="621" y="2915"/>
                  <a:pt x="621" y="2916"/>
                </a:cubicBezTo>
                <a:cubicBezTo>
                  <a:pt x="622" y="2916"/>
                  <a:pt x="622" y="2917"/>
                  <a:pt x="623" y="2917"/>
                </a:cubicBezTo>
                <a:cubicBezTo>
                  <a:pt x="624" y="2917"/>
                  <a:pt x="624" y="2918"/>
                  <a:pt x="624" y="2918"/>
                </a:cubicBezTo>
                <a:cubicBezTo>
                  <a:pt x="625" y="2918"/>
                  <a:pt x="626" y="2919"/>
                  <a:pt x="627" y="2919"/>
                </a:cubicBezTo>
                <a:cubicBezTo>
                  <a:pt x="627" y="2919"/>
                  <a:pt x="628" y="2920"/>
                  <a:pt x="628" y="2920"/>
                </a:cubicBezTo>
                <a:cubicBezTo>
                  <a:pt x="629" y="2920"/>
                  <a:pt x="630" y="2921"/>
                  <a:pt x="631" y="2921"/>
                </a:cubicBezTo>
                <a:cubicBezTo>
                  <a:pt x="631" y="2921"/>
                  <a:pt x="632" y="2921"/>
                  <a:pt x="632" y="2921"/>
                </a:cubicBezTo>
                <a:cubicBezTo>
                  <a:pt x="634" y="2922"/>
                  <a:pt x="635" y="2922"/>
                  <a:pt x="637" y="2923"/>
                </a:cubicBezTo>
                <a:cubicBezTo>
                  <a:pt x="638" y="2923"/>
                  <a:pt x="639" y="2923"/>
                  <a:pt x="639" y="2923"/>
                </a:cubicBezTo>
                <a:cubicBezTo>
                  <a:pt x="640" y="2923"/>
                  <a:pt x="640" y="2923"/>
                  <a:pt x="641" y="2923"/>
                </a:cubicBezTo>
                <a:cubicBezTo>
                  <a:pt x="641" y="2923"/>
                  <a:pt x="642" y="2924"/>
                  <a:pt x="642" y="2924"/>
                </a:cubicBezTo>
                <a:cubicBezTo>
                  <a:pt x="643" y="2924"/>
                  <a:pt x="644" y="2924"/>
                  <a:pt x="644" y="2924"/>
                </a:cubicBezTo>
                <a:cubicBezTo>
                  <a:pt x="645" y="2924"/>
                  <a:pt x="645" y="2924"/>
                  <a:pt x="645" y="2924"/>
                </a:cubicBezTo>
                <a:cubicBezTo>
                  <a:pt x="646" y="2924"/>
                  <a:pt x="647" y="2924"/>
                  <a:pt x="648" y="2924"/>
                </a:cubicBezTo>
                <a:cubicBezTo>
                  <a:pt x="648" y="2924"/>
                  <a:pt x="648" y="2924"/>
                  <a:pt x="648" y="2924"/>
                </a:cubicBezTo>
                <a:cubicBezTo>
                  <a:pt x="660" y="2925"/>
                  <a:pt x="674" y="2924"/>
                  <a:pt x="679" y="2914"/>
                </a:cubicBezTo>
                <a:cubicBezTo>
                  <a:pt x="679" y="2914"/>
                  <a:pt x="679" y="2914"/>
                  <a:pt x="679" y="2914"/>
                </a:cubicBezTo>
                <a:cubicBezTo>
                  <a:pt x="679" y="2914"/>
                  <a:pt x="679" y="2914"/>
                  <a:pt x="679" y="2914"/>
                </a:cubicBezTo>
                <a:cubicBezTo>
                  <a:pt x="679" y="2913"/>
                  <a:pt x="679" y="2913"/>
                  <a:pt x="680" y="2912"/>
                </a:cubicBezTo>
                <a:cubicBezTo>
                  <a:pt x="680" y="2912"/>
                  <a:pt x="680" y="2912"/>
                  <a:pt x="680" y="2912"/>
                </a:cubicBezTo>
                <a:cubicBezTo>
                  <a:pt x="685" y="2918"/>
                  <a:pt x="695" y="2920"/>
                  <a:pt x="704" y="2919"/>
                </a:cubicBezTo>
                <a:cubicBezTo>
                  <a:pt x="704" y="2919"/>
                  <a:pt x="704" y="2919"/>
                  <a:pt x="704" y="2919"/>
                </a:cubicBezTo>
                <a:cubicBezTo>
                  <a:pt x="706" y="2919"/>
                  <a:pt x="707" y="2919"/>
                  <a:pt x="709" y="2918"/>
                </a:cubicBezTo>
                <a:cubicBezTo>
                  <a:pt x="710" y="2918"/>
                  <a:pt x="710" y="2918"/>
                  <a:pt x="711" y="2918"/>
                </a:cubicBezTo>
                <a:cubicBezTo>
                  <a:pt x="712" y="2917"/>
                  <a:pt x="713" y="2917"/>
                  <a:pt x="714" y="2917"/>
                </a:cubicBezTo>
                <a:cubicBezTo>
                  <a:pt x="716" y="2916"/>
                  <a:pt x="717" y="2916"/>
                  <a:pt x="718" y="2915"/>
                </a:cubicBezTo>
                <a:cubicBezTo>
                  <a:pt x="726" y="2923"/>
                  <a:pt x="746" y="2919"/>
                  <a:pt x="752" y="2910"/>
                </a:cubicBezTo>
                <a:cubicBezTo>
                  <a:pt x="754" y="2908"/>
                  <a:pt x="754" y="2905"/>
                  <a:pt x="755" y="2903"/>
                </a:cubicBezTo>
                <a:cubicBezTo>
                  <a:pt x="756" y="2904"/>
                  <a:pt x="756" y="2904"/>
                  <a:pt x="756" y="2904"/>
                </a:cubicBezTo>
                <a:cubicBezTo>
                  <a:pt x="765" y="2905"/>
                  <a:pt x="775" y="2902"/>
                  <a:pt x="776" y="2896"/>
                </a:cubicBezTo>
                <a:cubicBezTo>
                  <a:pt x="777" y="2894"/>
                  <a:pt x="777" y="2892"/>
                  <a:pt x="777" y="2889"/>
                </a:cubicBezTo>
                <a:cubicBezTo>
                  <a:pt x="777" y="2889"/>
                  <a:pt x="777" y="2889"/>
                  <a:pt x="777" y="2889"/>
                </a:cubicBezTo>
                <a:cubicBezTo>
                  <a:pt x="778" y="2888"/>
                  <a:pt x="779" y="2888"/>
                  <a:pt x="780" y="2887"/>
                </a:cubicBezTo>
                <a:cubicBezTo>
                  <a:pt x="787" y="2881"/>
                  <a:pt x="778" y="2869"/>
                  <a:pt x="775" y="2861"/>
                </a:cubicBezTo>
                <a:cubicBezTo>
                  <a:pt x="771" y="2850"/>
                  <a:pt x="766" y="2845"/>
                  <a:pt x="756" y="2840"/>
                </a:cubicBezTo>
                <a:cubicBezTo>
                  <a:pt x="747" y="2835"/>
                  <a:pt x="743" y="2827"/>
                  <a:pt x="731" y="2817"/>
                </a:cubicBezTo>
                <a:cubicBezTo>
                  <a:pt x="718" y="2808"/>
                  <a:pt x="694" y="2756"/>
                  <a:pt x="695" y="2755"/>
                </a:cubicBezTo>
                <a:cubicBezTo>
                  <a:pt x="702" y="2740"/>
                  <a:pt x="700" y="2722"/>
                  <a:pt x="698" y="2713"/>
                </a:cubicBezTo>
                <a:cubicBezTo>
                  <a:pt x="695" y="2703"/>
                  <a:pt x="700" y="2661"/>
                  <a:pt x="714" y="2609"/>
                </a:cubicBezTo>
                <a:cubicBezTo>
                  <a:pt x="727" y="2556"/>
                  <a:pt x="761" y="2481"/>
                  <a:pt x="764" y="2399"/>
                </a:cubicBezTo>
                <a:cubicBezTo>
                  <a:pt x="766" y="2349"/>
                  <a:pt x="759" y="2259"/>
                  <a:pt x="760" y="2189"/>
                </a:cubicBezTo>
                <a:cubicBezTo>
                  <a:pt x="761" y="2145"/>
                  <a:pt x="775" y="2114"/>
                  <a:pt x="776" y="2107"/>
                </a:cubicBezTo>
                <a:cubicBezTo>
                  <a:pt x="782" y="2079"/>
                  <a:pt x="782" y="2029"/>
                  <a:pt x="787" y="2014"/>
                </a:cubicBezTo>
                <a:cubicBezTo>
                  <a:pt x="869" y="1762"/>
                  <a:pt x="825" y="1562"/>
                  <a:pt x="822" y="1512"/>
                </a:cubicBezTo>
                <a:cubicBezTo>
                  <a:pt x="823" y="1512"/>
                  <a:pt x="823" y="1512"/>
                  <a:pt x="823" y="1512"/>
                </a:cubicBezTo>
                <a:cubicBezTo>
                  <a:pt x="821" y="1472"/>
                  <a:pt x="828" y="1447"/>
                  <a:pt x="825" y="1429"/>
                </a:cubicBezTo>
                <a:cubicBezTo>
                  <a:pt x="825" y="1428"/>
                  <a:pt x="825" y="1426"/>
                  <a:pt x="825" y="1425"/>
                </a:cubicBezTo>
                <a:cubicBezTo>
                  <a:pt x="825" y="1425"/>
                  <a:pt x="825" y="1424"/>
                  <a:pt x="825" y="1424"/>
                </a:cubicBezTo>
                <a:cubicBezTo>
                  <a:pt x="825" y="1423"/>
                  <a:pt x="824" y="1422"/>
                  <a:pt x="824" y="1421"/>
                </a:cubicBezTo>
                <a:cubicBezTo>
                  <a:pt x="824" y="1421"/>
                  <a:pt x="824" y="1420"/>
                  <a:pt x="824" y="1420"/>
                </a:cubicBezTo>
                <a:cubicBezTo>
                  <a:pt x="824" y="1419"/>
                  <a:pt x="824" y="1418"/>
                  <a:pt x="824" y="1417"/>
                </a:cubicBezTo>
                <a:cubicBezTo>
                  <a:pt x="824" y="1416"/>
                  <a:pt x="824" y="1416"/>
                  <a:pt x="824" y="1415"/>
                </a:cubicBezTo>
                <a:cubicBezTo>
                  <a:pt x="824" y="1414"/>
                  <a:pt x="824" y="1413"/>
                  <a:pt x="823" y="1412"/>
                </a:cubicBezTo>
                <a:cubicBezTo>
                  <a:pt x="823" y="1411"/>
                  <a:pt x="823" y="1411"/>
                  <a:pt x="823" y="1410"/>
                </a:cubicBezTo>
                <a:cubicBezTo>
                  <a:pt x="823" y="1409"/>
                  <a:pt x="823" y="1408"/>
                  <a:pt x="823" y="1407"/>
                </a:cubicBezTo>
                <a:cubicBezTo>
                  <a:pt x="823" y="1406"/>
                  <a:pt x="823" y="1406"/>
                  <a:pt x="822" y="1405"/>
                </a:cubicBezTo>
                <a:cubicBezTo>
                  <a:pt x="822" y="1404"/>
                  <a:pt x="822" y="1403"/>
                  <a:pt x="822" y="1401"/>
                </a:cubicBezTo>
                <a:cubicBezTo>
                  <a:pt x="822" y="1401"/>
                  <a:pt x="822" y="1400"/>
                  <a:pt x="822" y="1399"/>
                </a:cubicBezTo>
                <a:cubicBezTo>
                  <a:pt x="821" y="1398"/>
                  <a:pt x="821" y="1397"/>
                  <a:pt x="821" y="1396"/>
                </a:cubicBezTo>
                <a:cubicBezTo>
                  <a:pt x="821" y="1395"/>
                  <a:pt x="821" y="1394"/>
                  <a:pt x="821" y="1394"/>
                </a:cubicBezTo>
                <a:cubicBezTo>
                  <a:pt x="821" y="1392"/>
                  <a:pt x="820" y="1391"/>
                  <a:pt x="820" y="1390"/>
                </a:cubicBezTo>
                <a:cubicBezTo>
                  <a:pt x="820" y="1389"/>
                  <a:pt x="820" y="1388"/>
                  <a:pt x="820" y="1387"/>
                </a:cubicBezTo>
                <a:cubicBezTo>
                  <a:pt x="820" y="1386"/>
                  <a:pt x="819" y="1385"/>
                  <a:pt x="819" y="1384"/>
                </a:cubicBezTo>
                <a:cubicBezTo>
                  <a:pt x="819" y="1383"/>
                  <a:pt x="819" y="1382"/>
                  <a:pt x="819" y="1381"/>
                </a:cubicBezTo>
                <a:cubicBezTo>
                  <a:pt x="818" y="1380"/>
                  <a:pt x="818" y="1379"/>
                  <a:pt x="818" y="1377"/>
                </a:cubicBezTo>
                <a:cubicBezTo>
                  <a:pt x="818" y="1376"/>
                  <a:pt x="818" y="1376"/>
                  <a:pt x="818" y="1375"/>
                </a:cubicBezTo>
                <a:cubicBezTo>
                  <a:pt x="817" y="1374"/>
                  <a:pt x="817" y="1372"/>
                  <a:pt x="817" y="1371"/>
                </a:cubicBezTo>
                <a:cubicBezTo>
                  <a:pt x="817" y="1370"/>
                  <a:pt x="816" y="1369"/>
                  <a:pt x="816" y="1369"/>
                </a:cubicBezTo>
                <a:cubicBezTo>
                  <a:pt x="816" y="1367"/>
                  <a:pt x="816" y="1366"/>
                  <a:pt x="816" y="1364"/>
                </a:cubicBezTo>
                <a:cubicBezTo>
                  <a:pt x="815" y="1363"/>
                  <a:pt x="815" y="1363"/>
                  <a:pt x="815" y="1362"/>
                </a:cubicBezTo>
                <a:cubicBezTo>
                  <a:pt x="815" y="1360"/>
                  <a:pt x="815" y="1359"/>
                  <a:pt x="814" y="1358"/>
                </a:cubicBezTo>
                <a:cubicBezTo>
                  <a:pt x="814" y="1357"/>
                  <a:pt x="814" y="1356"/>
                  <a:pt x="814" y="1355"/>
                </a:cubicBezTo>
                <a:cubicBezTo>
                  <a:pt x="814" y="1354"/>
                  <a:pt x="813" y="1352"/>
                  <a:pt x="813" y="1351"/>
                </a:cubicBezTo>
                <a:cubicBezTo>
                  <a:pt x="813" y="1350"/>
                  <a:pt x="813" y="1349"/>
                  <a:pt x="812" y="1348"/>
                </a:cubicBezTo>
                <a:cubicBezTo>
                  <a:pt x="812" y="1347"/>
                  <a:pt x="812" y="1346"/>
                  <a:pt x="812" y="1345"/>
                </a:cubicBezTo>
                <a:cubicBezTo>
                  <a:pt x="811" y="1344"/>
                  <a:pt x="811" y="1343"/>
                  <a:pt x="811" y="1342"/>
                </a:cubicBezTo>
                <a:cubicBezTo>
                  <a:pt x="811" y="1341"/>
                  <a:pt x="811" y="1339"/>
                  <a:pt x="810" y="1338"/>
                </a:cubicBezTo>
                <a:cubicBezTo>
                  <a:pt x="810" y="1337"/>
                  <a:pt x="810" y="1336"/>
                  <a:pt x="810" y="1335"/>
                </a:cubicBezTo>
                <a:cubicBezTo>
                  <a:pt x="809" y="1334"/>
                  <a:pt x="809" y="1333"/>
                  <a:pt x="809" y="1332"/>
                </a:cubicBezTo>
                <a:cubicBezTo>
                  <a:pt x="809" y="1331"/>
                  <a:pt x="808" y="1330"/>
                  <a:pt x="808" y="1329"/>
                </a:cubicBezTo>
                <a:cubicBezTo>
                  <a:pt x="808" y="1328"/>
                  <a:pt x="808" y="1326"/>
                  <a:pt x="808" y="1325"/>
                </a:cubicBezTo>
                <a:cubicBezTo>
                  <a:pt x="807" y="1324"/>
                  <a:pt x="807" y="1323"/>
                  <a:pt x="807" y="1322"/>
                </a:cubicBezTo>
                <a:cubicBezTo>
                  <a:pt x="807" y="1321"/>
                  <a:pt x="806" y="1320"/>
                  <a:pt x="806" y="1319"/>
                </a:cubicBezTo>
                <a:cubicBezTo>
                  <a:pt x="806" y="1318"/>
                  <a:pt x="806" y="1317"/>
                  <a:pt x="805" y="1316"/>
                </a:cubicBezTo>
                <a:cubicBezTo>
                  <a:pt x="805" y="1315"/>
                  <a:pt x="805" y="1314"/>
                  <a:pt x="805" y="1314"/>
                </a:cubicBezTo>
                <a:cubicBezTo>
                  <a:pt x="805" y="1312"/>
                  <a:pt x="804" y="1311"/>
                  <a:pt x="804" y="1310"/>
                </a:cubicBezTo>
                <a:cubicBezTo>
                  <a:pt x="804" y="1309"/>
                  <a:pt x="804" y="1309"/>
                  <a:pt x="804" y="1308"/>
                </a:cubicBezTo>
                <a:cubicBezTo>
                  <a:pt x="803" y="1307"/>
                  <a:pt x="803" y="1305"/>
                  <a:pt x="803" y="1304"/>
                </a:cubicBezTo>
                <a:cubicBezTo>
                  <a:pt x="803" y="1304"/>
                  <a:pt x="802" y="1303"/>
                  <a:pt x="802" y="1303"/>
                </a:cubicBezTo>
                <a:cubicBezTo>
                  <a:pt x="802" y="1301"/>
                  <a:pt x="802" y="1300"/>
                  <a:pt x="801" y="1299"/>
                </a:cubicBezTo>
                <a:cubicBezTo>
                  <a:pt x="801" y="1298"/>
                  <a:pt x="801" y="1298"/>
                  <a:pt x="801" y="1298"/>
                </a:cubicBezTo>
                <a:cubicBezTo>
                  <a:pt x="798" y="1284"/>
                  <a:pt x="795" y="1273"/>
                  <a:pt x="793" y="1268"/>
                </a:cubicBezTo>
                <a:cubicBezTo>
                  <a:pt x="793" y="1268"/>
                  <a:pt x="793" y="1268"/>
                  <a:pt x="793" y="1268"/>
                </a:cubicBezTo>
                <a:cubicBezTo>
                  <a:pt x="793" y="1267"/>
                  <a:pt x="793" y="1266"/>
                  <a:pt x="792" y="1266"/>
                </a:cubicBezTo>
                <a:cubicBezTo>
                  <a:pt x="792" y="1266"/>
                  <a:pt x="792" y="1266"/>
                  <a:pt x="792" y="1266"/>
                </a:cubicBezTo>
                <a:cubicBezTo>
                  <a:pt x="792" y="1265"/>
                  <a:pt x="793" y="1265"/>
                  <a:pt x="793" y="1265"/>
                </a:cubicBezTo>
                <a:cubicBezTo>
                  <a:pt x="792" y="1264"/>
                  <a:pt x="792" y="1264"/>
                  <a:pt x="792" y="1264"/>
                </a:cubicBezTo>
                <a:cubicBezTo>
                  <a:pt x="792" y="1264"/>
                  <a:pt x="806" y="1107"/>
                  <a:pt x="803" y="1098"/>
                </a:cubicBezTo>
                <a:cubicBezTo>
                  <a:pt x="804" y="1068"/>
                  <a:pt x="820" y="1011"/>
                  <a:pt x="818" y="980"/>
                </a:cubicBezTo>
                <a:cubicBezTo>
                  <a:pt x="820" y="942"/>
                  <a:pt x="825" y="918"/>
                  <a:pt x="825" y="904"/>
                </a:cubicBezTo>
                <a:cubicBezTo>
                  <a:pt x="825" y="902"/>
                  <a:pt x="825" y="902"/>
                  <a:pt x="825" y="902"/>
                </a:cubicBezTo>
                <a:cubicBezTo>
                  <a:pt x="826" y="915"/>
                  <a:pt x="827" y="926"/>
                  <a:pt x="827" y="932"/>
                </a:cubicBezTo>
                <a:cubicBezTo>
                  <a:pt x="829" y="942"/>
                  <a:pt x="829" y="957"/>
                  <a:pt x="831" y="960"/>
                </a:cubicBezTo>
                <a:cubicBezTo>
                  <a:pt x="833" y="975"/>
                  <a:pt x="845" y="1059"/>
                  <a:pt x="846" y="1090"/>
                </a:cubicBezTo>
                <a:cubicBezTo>
                  <a:pt x="840" y="1132"/>
                  <a:pt x="839" y="1159"/>
                  <a:pt x="851" y="1219"/>
                </a:cubicBezTo>
                <a:cubicBezTo>
                  <a:pt x="856" y="1251"/>
                  <a:pt x="914" y="1393"/>
                  <a:pt x="917" y="1409"/>
                </a:cubicBezTo>
                <a:cubicBezTo>
                  <a:pt x="920" y="1425"/>
                  <a:pt x="924" y="1441"/>
                  <a:pt x="926" y="1445"/>
                </a:cubicBezTo>
                <a:cubicBezTo>
                  <a:pt x="928" y="1449"/>
                  <a:pt x="914" y="1471"/>
                  <a:pt x="918" y="1486"/>
                </a:cubicBezTo>
                <a:cubicBezTo>
                  <a:pt x="922" y="1500"/>
                  <a:pt x="896" y="1546"/>
                  <a:pt x="904" y="1589"/>
                </a:cubicBezTo>
                <a:cubicBezTo>
                  <a:pt x="912" y="1632"/>
                  <a:pt x="913" y="1638"/>
                  <a:pt x="914" y="1647"/>
                </a:cubicBezTo>
                <a:cubicBezTo>
                  <a:pt x="915" y="1657"/>
                  <a:pt x="921" y="1667"/>
                  <a:pt x="924" y="1679"/>
                </a:cubicBezTo>
                <a:cubicBezTo>
                  <a:pt x="927" y="1691"/>
                  <a:pt x="932" y="1720"/>
                  <a:pt x="939" y="1720"/>
                </a:cubicBezTo>
                <a:cubicBezTo>
                  <a:pt x="940" y="1720"/>
                  <a:pt x="941" y="1720"/>
                  <a:pt x="941" y="1720"/>
                </a:cubicBezTo>
                <a:cubicBezTo>
                  <a:pt x="942" y="1720"/>
                  <a:pt x="942" y="1720"/>
                  <a:pt x="942" y="1720"/>
                </a:cubicBezTo>
                <a:cubicBezTo>
                  <a:pt x="942" y="1720"/>
                  <a:pt x="943" y="1720"/>
                  <a:pt x="943" y="1720"/>
                </a:cubicBezTo>
                <a:cubicBezTo>
                  <a:pt x="943" y="1720"/>
                  <a:pt x="943" y="1720"/>
                  <a:pt x="944" y="1720"/>
                </a:cubicBezTo>
                <a:cubicBezTo>
                  <a:pt x="944" y="1720"/>
                  <a:pt x="944" y="1720"/>
                  <a:pt x="944" y="1719"/>
                </a:cubicBezTo>
                <a:cubicBezTo>
                  <a:pt x="945" y="1719"/>
                  <a:pt x="945" y="1719"/>
                  <a:pt x="945" y="1719"/>
                </a:cubicBezTo>
                <a:cubicBezTo>
                  <a:pt x="945" y="1719"/>
                  <a:pt x="945" y="1719"/>
                  <a:pt x="945" y="1719"/>
                </a:cubicBezTo>
                <a:cubicBezTo>
                  <a:pt x="946" y="1718"/>
                  <a:pt x="946" y="1718"/>
                  <a:pt x="947" y="1717"/>
                </a:cubicBezTo>
                <a:cubicBezTo>
                  <a:pt x="947" y="1717"/>
                  <a:pt x="947" y="1717"/>
                  <a:pt x="947" y="1717"/>
                </a:cubicBezTo>
                <a:cubicBezTo>
                  <a:pt x="947" y="1717"/>
                  <a:pt x="947" y="1717"/>
                  <a:pt x="947" y="1716"/>
                </a:cubicBezTo>
                <a:cubicBezTo>
                  <a:pt x="947" y="1716"/>
                  <a:pt x="947" y="1716"/>
                  <a:pt x="947" y="1716"/>
                </a:cubicBezTo>
                <a:cubicBezTo>
                  <a:pt x="947" y="1717"/>
                  <a:pt x="947" y="1717"/>
                  <a:pt x="947" y="1717"/>
                </a:cubicBezTo>
                <a:cubicBezTo>
                  <a:pt x="947" y="1717"/>
                  <a:pt x="947" y="1716"/>
                  <a:pt x="947" y="1716"/>
                </a:cubicBezTo>
                <a:cubicBezTo>
                  <a:pt x="947" y="1716"/>
                  <a:pt x="947" y="1716"/>
                  <a:pt x="947" y="1716"/>
                </a:cubicBezTo>
                <a:cubicBezTo>
                  <a:pt x="947" y="1716"/>
                  <a:pt x="947" y="1715"/>
                  <a:pt x="947" y="1715"/>
                </a:cubicBezTo>
                <a:cubicBezTo>
                  <a:pt x="947" y="1715"/>
                  <a:pt x="949" y="1742"/>
                  <a:pt x="963" y="1742"/>
                </a:cubicBezTo>
                <a:cubicBezTo>
                  <a:pt x="972" y="1741"/>
                  <a:pt x="972" y="1733"/>
                  <a:pt x="972" y="1733"/>
                </a:cubicBezTo>
                <a:cubicBezTo>
                  <a:pt x="972" y="1733"/>
                  <a:pt x="974" y="1755"/>
                  <a:pt x="987" y="1753"/>
                </a:cubicBezTo>
                <a:cubicBezTo>
                  <a:pt x="999" y="1751"/>
                  <a:pt x="999" y="1739"/>
                  <a:pt x="999" y="1739"/>
                </a:cubicBezTo>
                <a:cubicBezTo>
                  <a:pt x="1007" y="1743"/>
                  <a:pt x="1020" y="1742"/>
                  <a:pt x="1023" y="1728"/>
                </a:cubicBezTo>
                <a:cubicBezTo>
                  <a:pt x="1026" y="1714"/>
                  <a:pt x="1033" y="1686"/>
                  <a:pt x="1032" y="1675"/>
                </a:cubicBezTo>
                <a:cubicBezTo>
                  <a:pt x="1032" y="1665"/>
                  <a:pt x="1039" y="1642"/>
                  <a:pt x="1039" y="1633"/>
                </a:cubicBezTo>
                <a:cubicBezTo>
                  <a:pt x="1046" y="1606"/>
                  <a:pt x="1053" y="1597"/>
                  <a:pt x="1051" y="1589"/>
                </a:cubicBezTo>
                <a:cubicBezTo>
                  <a:pt x="1060" y="1599"/>
                  <a:pt x="1068" y="1609"/>
                  <a:pt x="1072" y="1611"/>
                </a:cubicBezTo>
                <a:cubicBezTo>
                  <a:pt x="1074" y="1627"/>
                  <a:pt x="1090" y="1651"/>
                  <a:pt x="1103" y="1652"/>
                </a:cubicBezTo>
                <a:cubicBezTo>
                  <a:pt x="1120" y="1653"/>
                  <a:pt x="1116" y="1641"/>
                  <a:pt x="1111" y="1628"/>
                </a:cubicBezTo>
                <a:close/>
                <a:moveTo>
                  <a:pt x="672" y="310"/>
                </a:moveTo>
                <a:cubicBezTo>
                  <a:pt x="672" y="310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lose/>
              </a:path>
            </a:pathLst>
          </a:custGeom>
          <a:noFill/>
          <a:ln w="4763" cap="rnd">
            <a:solidFill>
              <a:srgbClr val="34343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8375" name="Oval 625"/>
          <p:cNvSpPr>
            <a:spLocks noChangeAspect="1" noChangeArrowheads="1"/>
          </p:cNvSpPr>
          <p:nvPr/>
        </p:nvSpPr>
        <p:spPr bwMode="auto">
          <a:xfrm>
            <a:off x="1636081" y="1630035"/>
            <a:ext cx="254794" cy="252413"/>
          </a:xfrm>
          <a:prstGeom prst="ellipse">
            <a:avLst/>
          </a:prstGeom>
          <a:solidFill>
            <a:srgbClr val="99CC99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Oval 627"/>
          <p:cNvSpPr>
            <a:spLocks noChangeAspect="1" noChangeArrowheads="1"/>
          </p:cNvSpPr>
          <p:nvPr/>
        </p:nvSpPr>
        <p:spPr bwMode="auto">
          <a:xfrm>
            <a:off x="1928975" y="1709807"/>
            <a:ext cx="254794" cy="2476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77" name="Oval 628"/>
          <p:cNvSpPr>
            <a:spLocks noChangeAspect="1" noChangeArrowheads="1"/>
          </p:cNvSpPr>
          <p:nvPr/>
        </p:nvSpPr>
        <p:spPr bwMode="auto">
          <a:xfrm>
            <a:off x="1457487" y="1671707"/>
            <a:ext cx="254794" cy="248841"/>
          </a:xfrm>
          <a:prstGeom prst="ellipse">
            <a:avLst/>
          </a:prstGeom>
          <a:solidFill>
            <a:srgbClr val="FF0000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78" name="Oval 629"/>
          <p:cNvSpPr>
            <a:spLocks noChangeAspect="1" noChangeArrowheads="1"/>
          </p:cNvSpPr>
          <p:nvPr/>
        </p:nvSpPr>
        <p:spPr bwMode="auto">
          <a:xfrm>
            <a:off x="1601553" y="1853873"/>
            <a:ext cx="254794" cy="247650"/>
          </a:xfrm>
          <a:prstGeom prst="ellipse">
            <a:avLst/>
          </a:prstGeom>
          <a:solidFill>
            <a:srgbClr val="3366FF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79" name="Oval 632"/>
          <p:cNvSpPr>
            <a:spLocks noChangeAspect="1" noChangeArrowheads="1"/>
          </p:cNvSpPr>
          <p:nvPr/>
        </p:nvSpPr>
        <p:spPr bwMode="auto">
          <a:xfrm>
            <a:off x="1774192" y="1622892"/>
            <a:ext cx="251222" cy="252413"/>
          </a:xfrm>
          <a:prstGeom prst="ellipse">
            <a:avLst/>
          </a:prstGeom>
          <a:solidFill>
            <a:srgbClr val="FF6600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80" name="Oval 634"/>
          <p:cNvSpPr>
            <a:spLocks noChangeAspect="1" noChangeArrowheads="1"/>
          </p:cNvSpPr>
          <p:nvPr/>
        </p:nvSpPr>
        <p:spPr bwMode="auto">
          <a:xfrm>
            <a:off x="1509874" y="1466920"/>
            <a:ext cx="251222" cy="2488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" name="Oval 625"/>
          <p:cNvSpPr>
            <a:spLocks noChangeAspect="1" noChangeArrowheads="1"/>
          </p:cNvSpPr>
          <p:nvPr/>
        </p:nvSpPr>
        <p:spPr bwMode="auto">
          <a:xfrm>
            <a:off x="1759906" y="1832442"/>
            <a:ext cx="254794" cy="2524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" name="Oval 628"/>
          <p:cNvSpPr>
            <a:spLocks noChangeAspect="1" noChangeArrowheads="1"/>
          </p:cNvSpPr>
          <p:nvPr/>
        </p:nvSpPr>
        <p:spPr bwMode="auto">
          <a:xfrm>
            <a:off x="2175434" y="1577649"/>
            <a:ext cx="255985" cy="24884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" name="Oval 632"/>
          <p:cNvSpPr>
            <a:spLocks noChangeAspect="1" noChangeArrowheads="1"/>
          </p:cNvSpPr>
          <p:nvPr/>
        </p:nvSpPr>
        <p:spPr bwMode="auto">
          <a:xfrm>
            <a:off x="1457488" y="1834823"/>
            <a:ext cx="250031" cy="252413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4" name="Group 27"/>
          <p:cNvGrpSpPr>
            <a:grpSpLocks noChangeAspect="1"/>
          </p:cNvGrpSpPr>
          <p:nvPr/>
        </p:nvGrpSpPr>
        <p:grpSpPr bwMode="auto">
          <a:xfrm rot="7843223">
            <a:off x="2315915" y="1983184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37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" name="Group 27"/>
          <p:cNvGrpSpPr>
            <a:grpSpLocks noChangeAspect="1"/>
          </p:cNvGrpSpPr>
          <p:nvPr/>
        </p:nvGrpSpPr>
        <p:grpSpPr bwMode="auto">
          <a:xfrm rot="7250001">
            <a:off x="2403309" y="1921873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47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" name="Group 27"/>
          <p:cNvGrpSpPr>
            <a:grpSpLocks noChangeAspect="1"/>
          </p:cNvGrpSpPr>
          <p:nvPr/>
        </p:nvGrpSpPr>
        <p:grpSpPr bwMode="auto">
          <a:xfrm rot="6637556">
            <a:off x="2450269" y="1821340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51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387" name="Oval 629"/>
          <p:cNvSpPr>
            <a:spLocks noChangeAspect="1" noChangeArrowheads="1"/>
          </p:cNvSpPr>
          <p:nvPr/>
        </p:nvSpPr>
        <p:spPr bwMode="auto">
          <a:xfrm>
            <a:off x="2133762" y="1795532"/>
            <a:ext cx="254794" cy="248841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7" name="Group 27"/>
          <p:cNvGrpSpPr>
            <a:grpSpLocks noChangeAspect="1"/>
          </p:cNvGrpSpPr>
          <p:nvPr/>
        </p:nvGrpSpPr>
        <p:grpSpPr bwMode="auto">
          <a:xfrm rot="6637556">
            <a:off x="2118108" y="2212789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55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389" name="Oval 630"/>
          <p:cNvSpPr>
            <a:spLocks noChangeAspect="1" noChangeArrowheads="1"/>
          </p:cNvSpPr>
          <p:nvPr/>
        </p:nvSpPr>
        <p:spPr bwMode="auto">
          <a:xfrm>
            <a:off x="1842059" y="2124145"/>
            <a:ext cx="254794" cy="248841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8" name="Group 27"/>
          <p:cNvGrpSpPr>
            <a:grpSpLocks noChangeAspect="1"/>
          </p:cNvGrpSpPr>
          <p:nvPr/>
        </p:nvGrpSpPr>
        <p:grpSpPr bwMode="auto">
          <a:xfrm rot="2443223">
            <a:off x="2196420" y="1410707"/>
            <a:ext cx="44693" cy="199571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59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" name="Group 27"/>
          <p:cNvGrpSpPr>
            <a:grpSpLocks noChangeAspect="1"/>
          </p:cNvGrpSpPr>
          <p:nvPr/>
        </p:nvGrpSpPr>
        <p:grpSpPr bwMode="auto">
          <a:xfrm rot="1850001">
            <a:off x="2122081" y="1355003"/>
            <a:ext cx="44693" cy="199571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63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27"/>
          <p:cNvGrpSpPr>
            <a:grpSpLocks noChangeAspect="1"/>
          </p:cNvGrpSpPr>
          <p:nvPr/>
        </p:nvGrpSpPr>
        <p:grpSpPr bwMode="auto">
          <a:xfrm rot="1237556">
            <a:off x="2008351" y="1342394"/>
            <a:ext cx="44693" cy="199571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67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9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393" name="Oval 634"/>
          <p:cNvSpPr>
            <a:spLocks noChangeAspect="1" noChangeArrowheads="1"/>
          </p:cNvSpPr>
          <p:nvPr/>
        </p:nvSpPr>
        <p:spPr bwMode="auto">
          <a:xfrm>
            <a:off x="1937309" y="1489543"/>
            <a:ext cx="251222" cy="248840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95" name="TextBox 4"/>
          <p:cNvSpPr txBox="1">
            <a:spLocks noChangeArrowheads="1"/>
          </p:cNvSpPr>
          <p:nvPr/>
        </p:nvSpPr>
        <p:spPr bwMode="auto">
          <a:xfrm>
            <a:off x="1992077" y="1121639"/>
            <a:ext cx="4892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PD-1</a:t>
            </a:r>
          </a:p>
        </p:txBody>
      </p:sp>
      <p:sp>
        <p:nvSpPr>
          <p:cNvPr id="35845" name="Freeform 35844"/>
          <p:cNvSpPr/>
          <p:nvPr/>
        </p:nvSpPr>
        <p:spPr>
          <a:xfrm>
            <a:off x="2576674" y="2021751"/>
            <a:ext cx="852488" cy="180975"/>
          </a:xfrm>
          <a:custGeom>
            <a:avLst/>
            <a:gdLst>
              <a:gd name="connsiteX0" fmla="*/ 0 w 1135530"/>
              <a:gd name="connsiteY0" fmla="*/ 0 h 240719"/>
              <a:gd name="connsiteX1" fmla="*/ 672353 w 1135530"/>
              <a:gd name="connsiteY1" fmla="*/ 224118 h 240719"/>
              <a:gd name="connsiteX2" fmla="*/ 1135530 w 1135530"/>
              <a:gd name="connsiteY2" fmla="*/ 224118 h 24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530" h="240719">
                <a:moveTo>
                  <a:pt x="0" y="0"/>
                </a:moveTo>
                <a:cubicBezTo>
                  <a:pt x="241549" y="93382"/>
                  <a:pt x="483098" y="186765"/>
                  <a:pt x="672353" y="224118"/>
                </a:cubicBezTo>
                <a:cubicBezTo>
                  <a:pt x="861608" y="261471"/>
                  <a:pt x="1135530" y="224118"/>
                  <a:pt x="1135530" y="224118"/>
                </a:cubicBezTo>
              </a:path>
            </a:pathLst>
          </a:custGeom>
          <a:ln w="285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grpSp>
        <p:nvGrpSpPr>
          <p:cNvPr id="14" name="Group 35847"/>
          <p:cNvGrpSpPr>
            <a:grpSpLocks/>
          </p:cNvGrpSpPr>
          <p:nvPr/>
        </p:nvGrpSpPr>
        <p:grpSpPr bwMode="auto">
          <a:xfrm>
            <a:off x="3464400" y="2187265"/>
            <a:ext cx="442202" cy="313118"/>
            <a:chOff x="5557282" y="2857263"/>
            <a:chExt cx="590097" cy="417666"/>
          </a:xfrm>
        </p:grpSpPr>
        <p:grpSp>
          <p:nvGrpSpPr>
            <p:cNvPr id="15" name="Group 27"/>
            <p:cNvGrpSpPr>
              <a:grpSpLocks noChangeAspect="1"/>
            </p:cNvGrpSpPr>
            <p:nvPr/>
          </p:nvGrpSpPr>
          <p:grpSpPr bwMode="auto">
            <a:xfrm rot="7843223">
              <a:off x="5800364" y="3107054"/>
              <a:ext cx="56855" cy="278896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25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6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" name="Group 27"/>
            <p:cNvGrpSpPr>
              <a:grpSpLocks noChangeAspect="1"/>
            </p:cNvGrpSpPr>
            <p:nvPr/>
          </p:nvGrpSpPr>
          <p:grpSpPr bwMode="auto">
            <a:xfrm rot="7250001">
              <a:off x="5916889" y="3025307"/>
              <a:ext cx="56855" cy="278896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22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3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7" name="Group 27"/>
            <p:cNvGrpSpPr>
              <a:grpSpLocks noChangeAspect="1"/>
            </p:cNvGrpSpPr>
            <p:nvPr/>
          </p:nvGrpSpPr>
          <p:grpSpPr bwMode="auto">
            <a:xfrm rot="6637556">
              <a:off x="5979503" y="2891263"/>
              <a:ext cx="56855" cy="278896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19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0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1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8420" name="Oval 629"/>
            <p:cNvSpPr>
              <a:spLocks noChangeAspect="1" noChangeArrowheads="1"/>
            </p:cNvSpPr>
            <p:nvPr/>
          </p:nvSpPr>
          <p:spPr bwMode="auto">
            <a:xfrm>
              <a:off x="5557282" y="2857263"/>
              <a:ext cx="340068" cy="33147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26262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 i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18" name="Group 35846"/>
          <p:cNvGrpSpPr>
            <a:grpSpLocks/>
          </p:cNvGrpSpPr>
          <p:nvPr/>
        </p:nvGrpSpPr>
        <p:grpSpPr bwMode="auto">
          <a:xfrm>
            <a:off x="3418516" y="1777673"/>
            <a:ext cx="303572" cy="395519"/>
            <a:chOff x="5295526" y="2252666"/>
            <a:chExt cx="405103" cy="527579"/>
          </a:xfrm>
        </p:grpSpPr>
        <p:grpSp>
          <p:nvGrpSpPr>
            <p:cNvPr id="20" name="Group 27"/>
            <p:cNvGrpSpPr>
              <a:grpSpLocks noChangeAspect="1"/>
            </p:cNvGrpSpPr>
            <p:nvPr/>
          </p:nvGrpSpPr>
          <p:grpSpPr bwMode="auto">
            <a:xfrm rot="2443223">
              <a:off x="5641039" y="2343750"/>
              <a:ext cx="59590" cy="266095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13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" name="Group 27"/>
            <p:cNvGrpSpPr>
              <a:grpSpLocks noChangeAspect="1"/>
            </p:cNvGrpSpPr>
            <p:nvPr/>
          </p:nvGrpSpPr>
          <p:grpSpPr bwMode="auto">
            <a:xfrm rot="1850001">
              <a:off x="5541920" y="2269478"/>
              <a:ext cx="59590" cy="266095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10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4" name="Group 27"/>
            <p:cNvGrpSpPr>
              <a:grpSpLocks noChangeAspect="1"/>
            </p:cNvGrpSpPr>
            <p:nvPr/>
          </p:nvGrpSpPr>
          <p:grpSpPr bwMode="auto">
            <a:xfrm rot="1237556">
              <a:off x="5390281" y="2252666"/>
              <a:ext cx="59590" cy="266095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07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8416" name="Oval 634"/>
            <p:cNvSpPr>
              <a:spLocks noChangeAspect="1" noChangeArrowheads="1"/>
            </p:cNvSpPr>
            <p:nvPr/>
          </p:nvSpPr>
          <p:spPr bwMode="auto">
            <a:xfrm>
              <a:off x="5295526" y="2448774"/>
              <a:ext cx="334914" cy="33147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26262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 i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25" name="Group 35845"/>
          <p:cNvGrpSpPr>
            <a:grpSpLocks/>
          </p:cNvGrpSpPr>
          <p:nvPr/>
        </p:nvGrpSpPr>
        <p:grpSpPr bwMode="auto">
          <a:xfrm rot="10800000">
            <a:off x="3031492" y="2338947"/>
            <a:ext cx="252512" cy="135017"/>
            <a:chOff x="5576935" y="2410808"/>
            <a:chExt cx="336964" cy="180098"/>
          </a:xfrm>
        </p:grpSpPr>
        <p:sp>
          <p:nvSpPr>
            <p:cNvPr id="58410" name="AutoShape 33"/>
            <p:cNvSpPr>
              <a:spLocks/>
            </p:cNvSpPr>
            <p:nvPr/>
          </p:nvSpPr>
          <p:spPr bwMode="auto">
            <a:xfrm rot="2443223">
              <a:off x="5857034" y="2518745"/>
              <a:ext cx="56865" cy="721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411" name="AutoShape 33"/>
            <p:cNvSpPr>
              <a:spLocks/>
            </p:cNvSpPr>
            <p:nvPr/>
          </p:nvSpPr>
          <p:spPr bwMode="auto">
            <a:xfrm rot="1850001">
              <a:off x="5744220" y="2434892"/>
              <a:ext cx="56865" cy="721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412" name="AutoShape 33"/>
            <p:cNvSpPr>
              <a:spLocks/>
            </p:cNvSpPr>
            <p:nvPr/>
          </p:nvSpPr>
          <p:spPr bwMode="auto">
            <a:xfrm rot="1237556">
              <a:off x="5576935" y="2410808"/>
              <a:ext cx="56865" cy="721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58398" name="Image 116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5850">
            <a:off x="2725502" y="2189630"/>
            <a:ext cx="353616" cy="42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0" name="Oval 634"/>
          <p:cNvSpPr>
            <a:spLocks noChangeAspect="1" noChangeArrowheads="1"/>
          </p:cNvSpPr>
          <p:nvPr/>
        </p:nvSpPr>
        <p:spPr bwMode="auto">
          <a:xfrm>
            <a:off x="1726567" y="1426438"/>
            <a:ext cx="251222" cy="247650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401" name="Oval 634"/>
          <p:cNvSpPr>
            <a:spLocks noChangeAspect="1" noChangeArrowheads="1"/>
          </p:cNvSpPr>
          <p:nvPr/>
        </p:nvSpPr>
        <p:spPr bwMode="auto">
          <a:xfrm>
            <a:off x="1973028" y="1918168"/>
            <a:ext cx="251222" cy="248840"/>
          </a:xfrm>
          <a:prstGeom prst="ellipse">
            <a:avLst/>
          </a:prstGeom>
          <a:solidFill>
            <a:srgbClr val="3366FF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402" name="TextBox 148"/>
          <p:cNvSpPr txBox="1">
            <a:spLocks noChangeArrowheads="1"/>
          </p:cNvSpPr>
          <p:nvPr/>
        </p:nvSpPr>
        <p:spPr bwMode="auto">
          <a:xfrm>
            <a:off x="2794663" y="1502639"/>
            <a:ext cx="16690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Melan-A specific T cells</a:t>
            </a:r>
          </a:p>
        </p:txBody>
      </p:sp>
      <p:sp>
        <p:nvSpPr>
          <p:cNvPr id="58403" name="TextBox 149"/>
          <p:cNvSpPr txBox="1">
            <a:spLocks noChangeArrowheads="1"/>
          </p:cNvSpPr>
          <p:nvPr/>
        </p:nvSpPr>
        <p:spPr bwMode="auto">
          <a:xfrm>
            <a:off x="2455231" y="2615874"/>
            <a:ext cx="923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PD-1 </a:t>
            </a:r>
            <a:r>
              <a:rPr lang="en-US" sz="1200" b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mAb</a:t>
            </a:r>
            <a:endParaRPr lang="en-US" sz="12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8404" name="Oval 627"/>
          <p:cNvSpPr>
            <a:spLocks noChangeAspect="1" noChangeArrowheads="1"/>
          </p:cNvSpPr>
          <p:nvPr/>
        </p:nvSpPr>
        <p:spPr bwMode="auto">
          <a:xfrm>
            <a:off x="1770621" y="2043182"/>
            <a:ext cx="254794" cy="248841"/>
          </a:xfrm>
          <a:prstGeom prst="ellipse">
            <a:avLst/>
          </a:prstGeom>
          <a:solidFill>
            <a:srgbClr val="66006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18" name="Image 3" descr="ligneCRCNA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Rectangle 3"/>
          <p:cNvSpPr>
            <a:spLocks noChangeArrowheads="1"/>
          </p:cNvSpPr>
          <p:nvPr/>
        </p:nvSpPr>
        <p:spPr bwMode="auto">
          <a:xfrm>
            <a:off x="50800" y="55563"/>
            <a:ext cx="896189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Introduction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4659198" y="1510299"/>
            <a:ext cx="448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Melan-A specific T cell repertoire upon PD-1 blockade in melanoma patients?</a:t>
            </a:r>
          </a:p>
        </p:txBody>
      </p:sp>
      <p:grpSp>
        <p:nvGrpSpPr>
          <p:cNvPr id="177" name="Grouper 115"/>
          <p:cNvGrpSpPr>
            <a:grpSpLocks noChangeAspect="1"/>
          </p:cNvGrpSpPr>
          <p:nvPr/>
        </p:nvGrpSpPr>
        <p:grpSpPr bwMode="auto">
          <a:xfrm>
            <a:off x="800131" y="3179853"/>
            <a:ext cx="2245223" cy="1847819"/>
            <a:chOff x="3033360" y="2884488"/>
            <a:chExt cx="3026919" cy="2481773"/>
          </a:xfrm>
        </p:grpSpPr>
        <p:pic>
          <p:nvPicPr>
            <p:cNvPr id="181" name="Image 116" descr="meanCopy of M2 Activation PD-1_TIGIT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33360" y="2884488"/>
              <a:ext cx="3026919" cy="21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2" name="ZoneTexte 76"/>
            <p:cNvSpPr txBox="1">
              <a:spLocks noChangeArrowheads="1"/>
            </p:cNvSpPr>
            <p:nvPr/>
          </p:nvSpPr>
          <p:spPr bwMode="auto">
            <a:xfrm>
              <a:off x="4152808" y="5080488"/>
              <a:ext cx="378625" cy="27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750" b="1" dirty="0">
                  <a:ea typeface="Arial" charset="0"/>
                  <a:cs typeface="Arial" charset="0"/>
                </a:rPr>
                <a:t>T0</a:t>
              </a:r>
            </a:p>
          </p:txBody>
        </p:sp>
        <p:sp>
          <p:nvSpPr>
            <p:cNvPr id="183" name="ZoneTexte 77"/>
            <p:cNvSpPr txBox="1">
              <a:spLocks noChangeArrowheads="1"/>
            </p:cNvSpPr>
            <p:nvPr/>
          </p:nvSpPr>
          <p:spPr bwMode="auto">
            <a:xfrm>
              <a:off x="5124982" y="5087237"/>
              <a:ext cx="426169" cy="27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750" b="1" dirty="0">
                  <a:ea typeface="Arial" charset="0"/>
                  <a:cs typeface="Arial" charset="0"/>
                </a:rPr>
                <a:t>M2</a:t>
              </a:r>
            </a:p>
          </p:txBody>
        </p:sp>
        <p:sp>
          <p:nvSpPr>
            <p:cNvPr id="184" name="Accolade ouvrante 183"/>
            <p:cNvSpPr/>
            <p:nvPr/>
          </p:nvSpPr>
          <p:spPr bwMode="auto">
            <a:xfrm rot="16200000">
              <a:off x="5226029" y="4788573"/>
              <a:ext cx="139485" cy="582271"/>
            </a:xfrm>
            <a:prstGeom prst="leftBrac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r">
                <a:defRPr/>
              </a:pPr>
              <a:endParaRPr lang="en-US" sz="1350" dirty="0"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a:endParaRPr>
            </a:p>
          </p:txBody>
        </p:sp>
      </p:grpSp>
      <p:sp>
        <p:nvSpPr>
          <p:cNvPr id="186" name="ZoneTexte 185"/>
          <p:cNvSpPr txBox="1"/>
          <p:nvPr/>
        </p:nvSpPr>
        <p:spPr>
          <a:xfrm flipH="1">
            <a:off x="3582867" y="3647490"/>
            <a:ext cx="4985780" cy="646331"/>
          </a:xfrm>
          <a:prstGeom prst="rect">
            <a:avLst/>
          </a:prstGeom>
          <a:solidFill>
            <a:schemeClr val="accent2">
              <a:lumMod val="40000"/>
              <a:lumOff val="6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Melan-A specific neo-</a:t>
            </a:r>
            <a:r>
              <a:rPr lang="en-US" dirty="0" err="1"/>
              <a:t>clonotypes</a:t>
            </a:r>
            <a:r>
              <a:rPr lang="en-US" dirty="0"/>
              <a:t> can be identified by the co-expression of PD-1 and TIGIT markers</a:t>
            </a:r>
          </a:p>
        </p:txBody>
      </p:sp>
    </p:spTree>
    <p:extLst>
      <p:ext uri="{BB962C8B-B14F-4D97-AF65-F5344CB8AC3E}">
        <p14:creationId xmlns:p14="http://schemas.microsoft.com/office/powerpoint/2010/main" val="97239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Freeform 35849"/>
          <p:cNvSpPr/>
          <p:nvPr/>
        </p:nvSpPr>
        <p:spPr>
          <a:xfrm>
            <a:off x="877653" y="1163312"/>
            <a:ext cx="1137047" cy="887015"/>
          </a:xfrm>
          <a:custGeom>
            <a:avLst/>
            <a:gdLst>
              <a:gd name="connsiteX0" fmla="*/ 73111 w 1516784"/>
              <a:gd name="connsiteY0" fmla="*/ 3018 h 1183520"/>
              <a:gd name="connsiteX1" fmla="*/ 177699 w 1516784"/>
              <a:gd name="connsiteY1" fmla="*/ 496077 h 1183520"/>
              <a:gd name="connsiteX2" fmla="*/ 835111 w 1516784"/>
              <a:gd name="connsiteY2" fmla="*/ 1183371 h 1183520"/>
              <a:gd name="connsiteX3" fmla="*/ 1507464 w 1516784"/>
              <a:gd name="connsiteY3" fmla="*/ 555841 h 1183520"/>
              <a:gd name="connsiteX4" fmla="*/ 1148875 w 1516784"/>
              <a:gd name="connsiteY4" fmla="*/ 301841 h 1183520"/>
              <a:gd name="connsiteX5" fmla="*/ 73111 w 1516784"/>
              <a:gd name="connsiteY5" fmla="*/ 3018 h 11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6784" h="1183520">
                <a:moveTo>
                  <a:pt x="73111" y="3018"/>
                </a:moveTo>
                <a:cubicBezTo>
                  <a:pt x="-88752" y="35391"/>
                  <a:pt x="50699" y="299352"/>
                  <a:pt x="177699" y="496077"/>
                </a:cubicBezTo>
                <a:cubicBezTo>
                  <a:pt x="304699" y="692802"/>
                  <a:pt x="613484" y="1173410"/>
                  <a:pt x="835111" y="1183371"/>
                </a:cubicBezTo>
                <a:cubicBezTo>
                  <a:pt x="1056738" y="1193332"/>
                  <a:pt x="1455170" y="702763"/>
                  <a:pt x="1507464" y="555841"/>
                </a:cubicBezTo>
                <a:cubicBezTo>
                  <a:pt x="1559758" y="408919"/>
                  <a:pt x="1385444" y="396468"/>
                  <a:pt x="1148875" y="301841"/>
                </a:cubicBezTo>
                <a:cubicBezTo>
                  <a:pt x="912306" y="207214"/>
                  <a:pt x="234974" y="-29355"/>
                  <a:pt x="73111" y="3018"/>
                </a:cubicBezTo>
                <a:close/>
              </a:path>
            </a:pathLst>
          </a:custGeom>
          <a:solidFill>
            <a:srgbClr val="3366FF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8374" name="Freeform 28"/>
          <p:cNvSpPr>
            <a:spLocks noChangeAspect="1" noEditPoints="1"/>
          </p:cNvSpPr>
          <p:nvPr/>
        </p:nvSpPr>
        <p:spPr bwMode="auto">
          <a:xfrm>
            <a:off x="516894" y="812076"/>
            <a:ext cx="453628" cy="1215629"/>
          </a:xfrm>
          <a:custGeom>
            <a:avLst/>
            <a:gdLst>
              <a:gd name="T0" fmla="*/ 2147483647 w 1120"/>
              <a:gd name="T1" fmla="*/ 2147483647 h 2926"/>
              <a:gd name="T2" fmla="*/ 2147483647 w 1120"/>
              <a:gd name="T3" fmla="*/ 2147483647 h 2926"/>
              <a:gd name="T4" fmla="*/ 2147483647 w 1120"/>
              <a:gd name="T5" fmla="*/ 2147483647 h 2926"/>
              <a:gd name="T6" fmla="*/ 2147483647 w 1120"/>
              <a:gd name="T7" fmla="*/ 2147483647 h 2926"/>
              <a:gd name="T8" fmla="*/ 2147483647 w 1120"/>
              <a:gd name="T9" fmla="*/ 2147483647 h 2926"/>
              <a:gd name="T10" fmla="*/ 2147483647 w 1120"/>
              <a:gd name="T11" fmla="*/ 2147483647 h 2926"/>
              <a:gd name="T12" fmla="*/ 2147483647 w 1120"/>
              <a:gd name="T13" fmla="*/ 2147483647 h 2926"/>
              <a:gd name="T14" fmla="*/ 2147483647 w 1120"/>
              <a:gd name="T15" fmla="*/ 2147483647 h 2926"/>
              <a:gd name="T16" fmla="*/ 2147483647 w 1120"/>
              <a:gd name="T17" fmla="*/ 2147483647 h 2926"/>
              <a:gd name="T18" fmla="*/ 2147483647 w 1120"/>
              <a:gd name="T19" fmla="*/ 2147483647 h 2926"/>
              <a:gd name="T20" fmla="*/ 2147483647 w 1120"/>
              <a:gd name="T21" fmla="*/ 2147483647 h 2926"/>
              <a:gd name="T22" fmla="*/ 2147483647 w 1120"/>
              <a:gd name="T23" fmla="*/ 2147483647 h 2926"/>
              <a:gd name="T24" fmla="*/ 2147483647 w 1120"/>
              <a:gd name="T25" fmla="*/ 2147483647 h 2926"/>
              <a:gd name="T26" fmla="*/ 2147483647 w 1120"/>
              <a:gd name="T27" fmla="*/ 2147483647 h 2926"/>
              <a:gd name="T28" fmla="*/ 2147483647 w 1120"/>
              <a:gd name="T29" fmla="*/ 2147483647 h 2926"/>
              <a:gd name="T30" fmla="*/ 2147483647 w 1120"/>
              <a:gd name="T31" fmla="*/ 2147483647 h 2926"/>
              <a:gd name="T32" fmla="*/ 2147483647 w 1120"/>
              <a:gd name="T33" fmla="*/ 2147483647 h 2926"/>
              <a:gd name="T34" fmla="*/ 2147483647 w 1120"/>
              <a:gd name="T35" fmla="*/ 2147483647 h 2926"/>
              <a:gd name="T36" fmla="*/ 2147483647 w 1120"/>
              <a:gd name="T37" fmla="*/ 2147483647 h 2926"/>
              <a:gd name="T38" fmla="*/ 2147483647 w 1120"/>
              <a:gd name="T39" fmla="*/ 2147483647 h 2926"/>
              <a:gd name="T40" fmla="*/ 2147483647 w 1120"/>
              <a:gd name="T41" fmla="*/ 2147483647 h 2926"/>
              <a:gd name="T42" fmla="*/ 2147483647 w 1120"/>
              <a:gd name="T43" fmla="*/ 2147483647 h 2926"/>
              <a:gd name="T44" fmla="*/ 2147483647 w 1120"/>
              <a:gd name="T45" fmla="*/ 2147483647 h 2926"/>
              <a:gd name="T46" fmla="*/ 2147483647 w 1120"/>
              <a:gd name="T47" fmla="*/ 2147483647 h 2926"/>
              <a:gd name="T48" fmla="*/ 2147483647 w 1120"/>
              <a:gd name="T49" fmla="*/ 2147483647 h 2926"/>
              <a:gd name="T50" fmla="*/ 2147483647 w 1120"/>
              <a:gd name="T51" fmla="*/ 2147483647 h 2926"/>
              <a:gd name="T52" fmla="*/ 2147483647 w 1120"/>
              <a:gd name="T53" fmla="*/ 2147483647 h 2926"/>
              <a:gd name="T54" fmla="*/ 2147483647 w 1120"/>
              <a:gd name="T55" fmla="*/ 2147483647 h 2926"/>
              <a:gd name="T56" fmla="*/ 2147483647 w 1120"/>
              <a:gd name="T57" fmla="*/ 2147483647 h 2926"/>
              <a:gd name="T58" fmla="*/ 2147483647 w 1120"/>
              <a:gd name="T59" fmla="*/ 2147483647 h 2926"/>
              <a:gd name="T60" fmla="*/ 2147483647 w 1120"/>
              <a:gd name="T61" fmla="*/ 2147483647 h 2926"/>
              <a:gd name="T62" fmla="*/ 2147483647 w 1120"/>
              <a:gd name="T63" fmla="*/ 2147483647 h 2926"/>
              <a:gd name="T64" fmla="*/ 2147483647 w 1120"/>
              <a:gd name="T65" fmla="*/ 2147483647 h 2926"/>
              <a:gd name="T66" fmla="*/ 2147483647 w 1120"/>
              <a:gd name="T67" fmla="*/ 2147483647 h 2926"/>
              <a:gd name="T68" fmla="*/ 2147483647 w 1120"/>
              <a:gd name="T69" fmla="*/ 2147483647 h 2926"/>
              <a:gd name="T70" fmla="*/ 2147483647 w 1120"/>
              <a:gd name="T71" fmla="*/ 2147483647 h 2926"/>
              <a:gd name="T72" fmla="*/ 2147483647 w 1120"/>
              <a:gd name="T73" fmla="*/ 2147483647 h 2926"/>
              <a:gd name="T74" fmla="*/ 2147483647 w 1120"/>
              <a:gd name="T75" fmla="*/ 2147483647 h 2926"/>
              <a:gd name="T76" fmla="*/ 2147483647 w 1120"/>
              <a:gd name="T77" fmla="*/ 2147483647 h 2926"/>
              <a:gd name="T78" fmla="*/ 2147483647 w 1120"/>
              <a:gd name="T79" fmla="*/ 2147483647 h 2926"/>
              <a:gd name="T80" fmla="*/ 2147483647 w 1120"/>
              <a:gd name="T81" fmla="*/ 2147483647 h 2926"/>
              <a:gd name="T82" fmla="*/ 2147483647 w 1120"/>
              <a:gd name="T83" fmla="*/ 2147483647 h 2926"/>
              <a:gd name="T84" fmla="*/ 2147483647 w 1120"/>
              <a:gd name="T85" fmla="*/ 2147483647 h 2926"/>
              <a:gd name="T86" fmla="*/ 2147483647 w 1120"/>
              <a:gd name="T87" fmla="*/ 2147483647 h 2926"/>
              <a:gd name="T88" fmla="*/ 2147483647 w 1120"/>
              <a:gd name="T89" fmla="*/ 2147483647 h 2926"/>
              <a:gd name="T90" fmla="*/ 2147483647 w 1120"/>
              <a:gd name="T91" fmla="*/ 2147483647 h 2926"/>
              <a:gd name="T92" fmla="*/ 2147483647 w 1120"/>
              <a:gd name="T93" fmla="*/ 2147483647 h 2926"/>
              <a:gd name="T94" fmla="*/ 2147483647 w 1120"/>
              <a:gd name="T95" fmla="*/ 2147483647 h 2926"/>
              <a:gd name="T96" fmla="*/ 2147483647 w 1120"/>
              <a:gd name="T97" fmla="*/ 2147483647 h 2926"/>
              <a:gd name="T98" fmla="*/ 2147483647 w 1120"/>
              <a:gd name="T99" fmla="*/ 2147483647 h 2926"/>
              <a:gd name="T100" fmla="*/ 2147483647 w 1120"/>
              <a:gd name="T101" fmla="*/ 2147483647 h 2926"/>
              <a:gd name="T102" fmla="*/ 2147483647 w 1120"/>
              <a:gd name="T103" fmla="*/ 2147483647 h 2926"/>
              <a:gd name="T104" fmla="*/ 2147483647 w 1120"/>
              <a:gd name="T105" fmla="*/ 2147483647 h 2926"/>
              <a:gd name="T106" fmla="*/ 2147483647 w 1120"/>
              <a:gd name="T107" fmla="*/ 2147483647 h 2926"/>
              <a:gd name="T108" fmla="*/ 2147483647 w 1120"/>
              <a:gd name="T109" fmla="*/ 2147483647 h 2926"/>
              <a:gd name="T110" fmla="*/ 2147483647 w 1120"/>
              <a:gd name="T111" fmla="*/ 2147483647 h 2926"/>
              <a:gd name="T112" fmla="*/ 2147483647 w 1120"/>
              <a:gd name="T113" fmla="*/ 2147483647 h 2926"/>
              <a:gd name="T114" fmla="*/ 2147483647 w 1120"/>
              <a:gd name="T115" fmla="*/ 2147483647 h 2926"/>
              <a:gd name="T116" fmla="*/ 2147483647 w 1120"/>
              <a:gd name="T117" fmla="*/ 2147483647 h 2926"/>
              <a:gd name="T118" fmla="*/ 2147483647 w 1120"/>
              <a:gd name="T119" fmla="*/ 2147483647 h 2926"/>
              <a:gd name="T120" fmla="*/ 2147483647 w 1120"/>
              <a:gd name="T121" fmla="*/ 2147483647 h 2926"/>
              <a:gd name="T122" fmla="*/ 2147483647 w 1120"/>
              <a:gd name="T123" fmla="*/ 2147483647 h 2926"/>
              <a:gd name="T124" fmla="*/ 2147483647 w 1120"/>
              <a:gd name="T125" fmla="*/ 2147483647 h 29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20"/>
              <a:gd name="T190" fmla="*/ 0 h 2926"/>
              <a:gd name="T191" fmla="*/ 1120 w 1120"/>
              <a:gd name="T192" fmla="*/ 2926 h 292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20" h="2926">
                <a:moveTo>
                  <a:pt x="1111" y="1628"/>
                </a:moveTo>
                <a:cubicBezTo>
                  <a:pt x="1106" y="1614"/>
                  <a:pt x="1105" y="1598"/>
                  <a:pt x="1100" y="1592"/>
                </a:cubicBezTo>
                <a:cubicBezTo>
                  <a:pt x="1095" y="1586"/>
                  <a:pt x="1087" y="1551"/>
                  <a:pt x="1078" y="1539"/>
                </a:cubicBezTo>
                <a:cubicBezTo>
                  <a:pt x="1069" y="1528"/>
                  <a:pt x="1035" y="1477"/>
                  <a:pt x="1026" y="1469"/>
                </a:cubicBezTo>
                <a:cubicBezTo>
                  <a:pt x="1023" y="1464"/>
                  <a:pt x="1025" y="1444"/>
                  <a:pt x="1021" y="1430"/>
                </a:cubicBezTo>
                <a:cubicBezTo>
                  <a:pt x="1017" y="1416"/>
                  <a:pt x="1018" y="1402"/>
                  <a:pt x="1014" y="1386"/>
                </a:cubicBezTo>
                <a:cubicBezTo>
                  <a:pt x="1010" y="1369"/>
                  <a:pt x="1010" y="1337"/>
                  <a:pt x="1009" y="1315"/>
                </a:cubicBezTo>
                <a:cubicBezTo>
                  <a:pt x="1007" y="1277"/>
                  <a:pt x="1007" y="1129"/>
                  <a:pt x="985" y="1075"/>
                </a:cubicBezTo>
                <a:cubicBezTo>
                  <a:pt x="981" y="1058"/>
                  <a:pt x="976" y="1030"/>
                  <a:pt x="977" y="992"/>
                </a:cubicBezTo>
                <a:cubicBezTo>
                  <a:pt x="975" y="886"/>
                  <a:pt x="951" y="825"/>
                  <a:pt x="953" y="792"/>
                </a:cubicBezTo>
                <a:cubicBezTo>
                  <a:pt x="960" y="744"/>
                  <a:pt x="949" y="693"/>
                  <a:pt x="940" y="653"/>
                </a:cubicBezTo>
                <a:cubicBezTo>
                  <a:pt x="921" y="567"/>
                  <a:pt x="879" y="544"/>
                  <a:pt x="860" y="540"/>
                </a:cubicBezTo>
                <a:cubicBezTo>
                  <a:pt x="840" y="536"/>
                  <a:pt x="810" y="533"/>
                  <a:pt x="797" y="520"/>
                </a:cubicBezTo>
                <a:cubicBezTo>
                  <a:pt x="787" y="512"/>
                  <a:pt x="720" y="481"/>
                  <a:pt x="701" y="479"/>
                </a:cubicBezTo>
                <a:cubicBezTo>
                  <a:pt x="651" y="470"/>
                  <a:pt x="660" y="380"/>
                  <a:pt x="660" y="362"/>
                </a:cubicBezTo>
                <a:cubicBezTo>
                  <a:pt x="660" y="362"/>
                  <a:pt x="660" y="362"/>
                  <a:pt x="660" y="362"/>
                </a:cubicBezTo>
                <a:cubicBezTo>
                  <a:pt x="660" y="362"/>
                  <a:pt x="660" y="362"/>
                  <a:pt x="660" y="362"/>
                </a:cubicBezTo>
                <a:cubicBezTo>
                  <a:pt x="661" y="360"/>
                  <a:pt x="661" y="358"/>
                  <a:pt x="662" y="357"/>
                </a:cubicBezTo>
                <a:cubicBezTo>
                  <a:pt x="662" y="357"/>
                  <a:pt x="662" y="356"/>
                  <a:pt x="662" y="356"/>
                </a:cubicBezTo>
                <a:cubicBezTo>
                  <a:pt x="663" y="355"/>
                  <a:pt x="663" y="353"/>
                  <a:pt x="664" y="351"/>
                </a:cubicBezTo>
                <a:cubicBezTo>
                  <a:pt x="664" y="350"/>
                  <a:pt x="664" y="350"/>
                  <a:pt x="664" y="350"/>
                </a:cubicBezTo>
                <a:cubicBezTo>
                  <a:pt x="665" y="348"/>
                  <a:pt x="665" y="346"/>
                  <a:pt x="666" y="344"/>
                </a:cubicBezTo>
                <a:cubicBezTo>
                  <a:pt x="666" y="344"/>
                  <a:pt x="666" y="344"/>
                  <a:pt x="666" y="343"/>
                </a:cubicBezTo>
                <a:cubicBezTo>
                  <a:pt x="666" y="341"/>
                  <a:pt x="667" y="339"/>
                  <a:pt x="667" y="337"/>
                </a:cubicBezTo>
                <a:cubicBezTo>
                  <a:pt x="667" y="337"/>
                  <a:pt x="667" y="337"/>
                  <a:pt x="668" y="337"/>
                </a:cubicBezTo>
                <a:cubicBezTo>
                  <a:pt x="668" y="334"/>
                  <a:pt x="669" y="332"/>
                  <a:pt x="669" y="330"/>
                </a:cubicBezTo>
                <a:cubicBezTo>
                  <a:pt x="669" y="330"/>
                  <a:pt x="669" y="330"/>
                  <a:pt x="669" y="330"/>
                </a:cubicBezTo>
                <a:cubicBezTo>
                  <a:pt x="669" y="328"/>
                  <a:pt x="670" y="325"/>
                  <a:pt x="670" y="323"/>
                </a:cubicBezTo>
                <a:cubicBezTo>
                  <a:pt x="670" y="323"/>
                  <a:pt x="670" y="323"/>
                  <a:pt x="670" y="323"/>
                </a:cubicBezTo>
                <a:cubicBezTo>
                  <a:pt x="671" y="321"/>
                  <a:pt x="671" y="319"/>
                  <a:pt x="671" y="317"/>
                </a:cubicBezTo>
                <a:cubicBezTo>
                  <a:pt x="671" y="317"/>
                  <a:pt x="671" y="317"/>
                  <a:pt x="671" y="317"/>
                </a:cubicBezTo>
                <a:cubicBezTo>
                  <a:pt x="672" y="315"/>
                  <a:pt x="672" y="313"/>
                  <a:pt x="672" y="312"/>
                </a:cubicBezTo>
                <a:cubicBezTo>
                  <a:pt x="672" y="312"/>
                  <a:pt x="672" y="312"/>
                  <a:pt x="672" y="312"/>
                </a:cubicBezTo>
                <a:cubicBezTo>
                  <a:pt x="672" y="311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ubicBezTo>
                  <a:pt x="674" y="309"/>
                  <a:pt x="676" y="308"/>
                  <a:pt x="679" y="306"/>
                </a:cubicBezTo>
                <a:cubicBezTo>
                  <a:pt x="679" y="306"/>
                  <a:pt x="679" y="306"/>
                  <a:pt x="679" y="306"/>
                </a:cubicBezTo>
                <a:cubicBezTo>
                  <a:pt x="680" y="305"/>
                  <a:pt x="680" y="305"/>
                  <a:pt x="681" y="305"/>
                </a:cubicBezTo>
                <a:cubicBezTo>
                  <a:pt x="681" y="304"/>
                  <a:pt x="681" y="304"/>
                  <a:pt x="681" y="304"/>
                </a:cubicBezTo>
                <a:cubicBezTo>
                  <a:pt x="682" y="304"/>
                  <a:pt x="682" y="303"/>
                  <a:pt x="682" y="303"/>
                </a:cubicBezTo>
                <a:cubicBezTo>
                  <a:pt x="683" y="303"/>
                  <a:pt x="683" y="302"/>
                  <a:pt x="683" y="302"/>
                </a:cubicBezTo>
                <a:cubicBezTo>
                  <a:pt x="683" y="302"/>
                  <a:pt x="684" y="302"/>
                  <a:pt x="684" y="301"/>
                </a:cubicBezTo>
                <a:cubicBezTo>
                  <a:pt x="684" y="301"/>
                  <a:pt x="685" y="300"/>
                  <a:pt x="685" y="300"/>
                </a:cubicBezTo>
                <a:cubicBezTo>
                  <a:pt x="688" y="296"/>
                  <a:pt x="689" y="291"/>
                  <a:pt x="693" y="286"/>
                </a:cubicBezTo>
                <a:cubicBezTo>
                  <a:pt x="696" y="280"/>
                  <a:pt x="695" y="276"/>
                  <a:pt x="698" y="267"/>
                </a:cubicBezTo>
                <a:cubicBezTo>
                  <a:pt x="701" y="258"/>
                  <a:pt x="703" y="244"/>
                  <a:pt x="703" y="239"/>
                </a:cubicBezTo>
                <a:cubicBezTo>
                  <a:pt x="703" y="233"/>
                  <a:pt x="709" y="218"/>
                  <a:pt x="709" y="211"/>
                </a:cubicBezTo>
                <a:cubicBezTo>
                  <a:pt x="709" y="206"/>
                  <a:pt x="707" y="202"/>
                  <a:pt x="705" y="201"/>
                </a:cubicBezTo>
                <a:cubicBezTo>
                  <a:pt x="705" y="201"/>
                  <a:pt x="705" y="201"/>
                  <a:pt x="705" y="201"/>
                </a:cubicBezTo>
                <a:cubicBezTo>
                  <a:pt x="705" y="201"/>
                  <a:pt x="706" y="201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7" y="200"/>
                  <a:pt x="707" y="199"/>
                  <a:pt x="707" y="199"/>
                </a:cubicBezTo>
                <a:cubicBezTo>
                  <a:pt x="707" y="192"/>
                  <a:pt x="704" y="175"/>
                  <a:pt x="705" y="168"/>
                </a:cubicBezTo>
                <a:cubicBezTo>
                  <a:pt x="705" y="163"/>
                  <a:pt x="706" y="148"/>
                  <a:pt x="706" y="142"/>
                </a:cubicBezTo>
                <a:cubicBezTo>
                  <a:pt x="706" y="131"/>
                  <a:pt x="700" y="120"/>
                  <a:pt x="697" y="110"/>
                </a:cubicBezTo>
                <a:cubicBezTo>
                  <a:pt x="694" y="99"/>
                  <a:pt x="694" y="87"/>
                  <a:pt x="691" y="77"/>
                </a:cubicBezTo>
                <a:cubicBezTo>
                  <a:pt x="687" y="64"/>
                  <a:pt x="678" y="56"/>
                  <a:pt x="666" y="49"/>
                </a:cubicBezTo>
                <a:cubicBezTo>
                  <a:pt x="657" y="44"/>
                  <a:pt x="646" y="43"/>
                  <a:pt x="641" y="35"/>
                </a:cubicBezTo>
                <a:cubicBezTo>
                  <a:pt x="638" y="31"/>
                  <a:pt x="641" y="30"/>
                  <a:pt x="635" y="27"/>
                </a:cubicBezTo>
                <a:cubicBezTo>
                  <a:pt x="632" y="25"/>
                  <a:pt x="626" y="24"/>
                  <a:pt x="623" y="23"/>
                </a:cubicBezTo>
                <a:cubicBezTo>
                  <a:pt x="614" y="21"/>
                  <a:pt x="602" y="16"/>
                  <a:pt x="604" y="5"/>
                </a:cubicBezTo>
                <a:cubicBezTo>
                  <a:pt x="591" y="2"/>
                  <a:pt x="570" y="13"/>
                  <a:pt x="559" y="2"/>
                </a:cubicBezTo>
                <a:cubicBezTo>
                  <a:pt x="551" y="2"/>
                  <a:pt x="551" y="2"/>
                  <a:pt x="551" y="2"/>
                </a:cubicBezTo>
                <a:cubicBezTo>
                  <a:pt x="544" y="4"/>
                  <a:pt x="535" y="3"/>
                  <a:pt x="528" y="0"/>
                </a:cubicBezTo>
                <a:cubicBezTo>
                  <a:pt x="525" y="6"/>
                  <a:pt x="511" y="12"/>
                  <a:pt x="503" y="12"/>
                </a:cubicBezTo>
                <a:cubicBezTo>
                  <a:pt x="493" y="12"/>
                  <a:pt x="482" y="14"/>
                  <a:pt x="476" y="23"/>
                </a:cubicBezTo>
                <a:cubicBezTo>
                  <a:pt x="480" y="22"/>
                  <a:pt x="485" y="20"/>
                  <a:pt x="487" y="23"/>
                </a:cubicBezTo>
                <a:cubicBezTo>
                  <a:pt x="461" y="37"/>
                  <a:pt x="429" y="57"/>
                  <a:pt x="426" y="89"/>
                </a:cubicBezTo>
                <a:cubicBezTo>
                  <a:pt x="425" y="103"/>
                  <a:pt x="418" y="114"/>
                  <a:pt x="417" y="128"/>
                </a:cubicBezTo>
                <a:cubicBezTo>
                  <a:pt x="416" y="142"/>
                  <a:pt x="405" y="149"/>
                  <a:pt x="410" y="163"/>
                </a:cubicBezTo>
                <a:cubicBezTo>
                  <a:pt x="409" y="172"/>
                  <a:pt x="412" y="172"/>
                  <a:pt x="412" y="180"/>
                </a:cubicBezTo>
                <a:cubicBezTo>
                  <a:pt x="409" y="189"/>
                  <a:pt x="417" y="200"/>
                  <a:pt x="417" y="200"/>
                </a:cubicBezTo>
                <a:cubicBezTo>
                  <a:pt x="417" y="200"/>
                  <a:pt x="417" y="200"/>
                  <a:pt x="417" y="200"/>
                </a:cubicBezTo>
                <a:cubicBezTo>
                  <a:pt x="416" y="200"/>
                  <a:pt x="415" y="202"/>
                  <a:pt x="414" y="204"/>
                </a:cubicBezTo>
                <a:cubicBezTo>
                  <a:pt x="414" y="204"/>
                  <a:pt x="414" y="204"/>
                  <a:pt x="414" y="204"/>
                </a:cubicBezTo>
                <a:cubicBezTo>
                  <a:pt x="413" y="205"/>
                  <a:pt x="413" y="205"/>
                  <a:pt x="413" y="206"/>
                </a:cubicBezTo>
                <a:cubicBezTo>
                  <a:pt x="413" y="207"/>
                  <a:pt x="413" y="207"/>
                  <a:pt x="413" y="207"/>
                </a:cubicBezTo>
                <a:cubicBezTo>
                  <a:pt x="412" y="208"/>
                  <a:pt x="412" y="209"/>
                  <a:pt x="412" y="211"/>
                </a:cubicBezTo>
                <a:cubicBezTo>
                  <a:pt x="412" y="218"/>
                  <a:pt x="419" y="233"/>
                  <a:pt x="419" y="239"/>
                </a:cubicBezTo>
                <a:cubicBezTo>
                  <a:pt x="419" y="244"/>
                  <a:pt x="420" y="258"/>
                  <a:pt x="424" y="267"/>
                </a:cubicBezTo>
                <a:cubicBezTo>
                  <a:pt x="427" y="276"/>
                  <a:pt x="425" y="280"/>
                  <a:pt x="429" y="286"/>
                </a:cubicBezTo>
                <a:cubicBezTo>
                  <a:pt x="432" y="291"/>
                  <a:pt x="433" y="296"/>
                  <a:pt x="436" y="300"/>
                </a:cubicBezTo>
                <a:cubicBezTo>
                  <a:pt x="437" y="300"/>
                  <a:pt x="437" y="301"/>
                  <a:pt x="437" y="301"/>
                </a:cubicBezTo>
                <a:cubicBezTo>
                  <a:pt x="438" y="302"/>
                  <a:pt x="438" y="302"/>
                  <a:pt x="438" y="302"/>
                </a:cubicBezTo>
                <a:cubicBezTo>
                  <a:pt x="438" y="302"/>
                  <a:pt x="439" y="303"/>
                  <a:pt x="439" y="303"/>
                </a:cubicBezTo>
                <a:cubicBezTo>
                  <a:pt x="439" y="303"/>
                  <a:pt x="440" y="304"/>
                  <a:pt x="440" y="304"/>
                </a:cubicBezTo>
                <a:cubicBezTo>
                  <a:pt x="440" y="304"/>
                  <a:pt x="441" y="305"/>
                  <a:pt x="441" y="305"/>
                </a:cubicBezTo>
                <a:cubicBezTo>
                  <a:pt x="441" y="305"/>
                  <a:pt x="442" y="306"/>
                  <a:pt x="442" y="306"/>
                </a:cubicBezTo>
                <a:cubicBezTo>
                  <a:pt x="442" y="306"/>
                  <a:pt x="443" y="306"/>
                  <a:pt x="443" y="306"/>
                </a:cubicBezTo>
                <a:cubicBezTo>
                  <a:pt x="445" y="308"/>
                  <a:pt x="448" y="310"/>
                  <a:pt x="449" y="310"/>
                </a:cubicBezTo>
                <a:cubicBezTo>
                  <a:pt x="449" y="310"/>
                  <a:pt x="449" y="310"/>
                  <a:pt x="449" y="310"/>
                </a:cubicBezTo>
                <a:cubicBezTo>
                  <a:pt x="449" y="312"/>
                  <a:pt x="450" y="314"/>
                  <a:pt x="450" y="316"/>
                </a:cubicBezTo>
                <a:cubicBezTo>
                  <a:pt x="450" y="316"/>
                  <a:pt x="450" y="316"/>
                  <a:pt x="450" y="316"/>
                </a:cubicBezTo>
                <a:cubicBezTo>
                  <a:pt x="450" y="317"/>
                  <a:pt x="450" y="318"/>
                  <a:pt x="450" y="319"/>
                </a:cubicBezTo>
                <a:cubicBezTo>
                  <a:pt x="450" y="319"/>
                  <a:pt x="450" y="319"/>
                  <a:pt x="450" y="319"/>
                </a:cubicBezTo>
                <a:cubicBezTo>
                  <a:pt x="450" y="320"/>
                  <a:pt x="450" y="321"/>
                  <a:pt x="450" y="322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50" y="323"/>
                  <a:pt x="451" y="324"/>
                  <a:pt x="451" y="326"/>
                </a:cubicBezTo>
                <a:cubicBezTo>
                  <a:pt x="451" y="326"/>
                  <a:pt x="451" y="326"/>
                  <a:pt x="451" y="326"/>
                </a:cubicBezTo>
                <a:cubicBezTo>
                  <a:pt x="451" y="327"/>
                  <a:pt x="451" y="328"/>
                  <a:pt x="451" y="329"/>
                </a:cubicBezTo>
                <a:cubicBezTo>
                  <a:pt x="451" y="329"/>
                  <a:pt x="451" y="330"/>
                  <a:pt x="451" y="330"/>
                </a:cubicBezTo>
                <a:cubicBezTo>
                  <a:pt x="451" y="331"/>
                  <a:pt x="452" y="332"/>
                  <a:pt x="452" y="333"/>
                </a:cubicBezTo>
                <a:cubicBezTo>
                  <a:pt x="452" y="333"/>
                  <a:pt x="452" y="333"/>
                  <a:pt x="452" y="334"/>
                </a:cubicBezTo>
                <a:cubicBezTo>
                  <a:pt x="452" y="335"/>
                  <a:pt x="452" y="336"/>
                  <a:pt x="452" y="336"/>
                </a:cubicBezTo>
                <a:cubicBezTo>
                  <a:pt x="452" y="337"/>
                  <a:pt x="452" y="337"/>
                  <a:pt x="453" y="338"/>
                </a:cubicBezTo>
                <a:cubicBezTo>
                  <a:pt x="453" y="339"/>
                  <a:pt x="453" y="339"/>
                  <a:pt x="453" y="340"/>
                </a:cubicBezTo>
                <a:cubicBezTo>
                  <a:pt x="453" y="341"/>
                  <a:pt x="453" y="341"/>
                  <a:pt x="453" y="342"/>
                </a:cubicBezTo>
                <a:cubicBezTo>
                  <a:pt x="453" y="342"/>
                  <a:pt x="454" y="343"/>
                  <a:pt x="454" y="344"/>
                </a:cubicBezTo>
                <a:cubicBezTo>
                  <a:pt x="454" y="344"/>
                  <a:pt x="454" y="345"/>
                  <a:pt x="454" y="345"/>
                </a:cubicBezTo>
                <a:cubicBezTo>
                  <a:pt x="454" y="346"/>
                  <a:pt x="454" y="347"/>
                  <a:pt x="454" y="347"/>
                </a:cubicBezTo>
                <a:cubicBezTo>
                  <a:pt x="455" y="348"/>
                  <a:pt x="455" y="348"/>
                  <a:pt x="455" y="349"/>
                </a:cubicBezTo>
                <a:cubicBezTo>
                  <a:pt x="455" y="349"/>
                  <a:pt x="455" y="350"/>
                  <a:pt x="455" y="351"/>
                </a:cubicBezTo>
                <a:cubicBezTo>
                  <a:pt x="455" y="351"/>
                  <a:pt x="456" y="352"/>
                  <a:pt x="456" y="352"/>
                </a:cubicBezTo>
                <a:cubicBezTo>
                  <a:pt x="456" y="353"/>
                  <a:pt x="456" y="353"/>
                  <a:pt x="456" y="354"/>
                </a:cubicBezTo>
                <a:cubicBezTo>
                  <a:pt x="456" y="354"/>
                  <a:pt x="457" y="355"/>
                  <a:pt x="457" y="355"/>
                </a:cubicBezTo>
                <a:cubicBezTo>
                  <a:pt x="457" y="356"/>
                  <a:pt x="457" y="356"/>
                  <a:pt x="457" y="357"/>
                </a:cubicBezTo>
                <a:cubicBezTo>
                  <a:pt x="457" y="357"/>
                  <a:pt x="458" y="358"/>
                  <a:pt x="458" y="358"/>
                </a:cubicBezTo>
                <a:cubicBezTo>
                  <a:pt x="458" y="359"/>
                  <a:pt x="458" y="359"/>
                  <a:pt x="458" y="359"/>
                </a:cubicBezTo>
                <a:cubicBezTo>
                  <a:pt x="459" y="360"/>
                  <a:pt x="459" y="361"/>
                  <a:pt x="459" y="362"/>
                </a:cubicBezTo>
                <a:cubicBezTo>
                  <a:pt x="460" y="362"/>
                  <a:pt x="460" y="363"/>
                  <a:pt x="461" y="364"/>
                </a:cubicBezTo>
                <a:cubicBezTo>
                  <a:pt x="461" y="365"/>
                  <a:pt x="461" y="365"/>
                  <a:pt x="461" y="366"/>
                </a:cubicBezTo>
                <a:cubicBezTo>
                  <a:pt x="461" y="377"/>
                  <a:pt x="463" y="401"/>
                  <a:pt x="459" y="425"/>
                </a:cubicBezTo>
                <a:cubicBezTo>
                  <a:pt x="459" y="425"/>
                  <a:pt x="459" y="426"/>
                  <a:pt x="459" y="426"/>
                </a:cubicBezTo>
                <a:cubicBezTo>
                  <a:pt x="459" y="427"/>
                  <a:pt x="458" y="427"/>
                  <a:pt x="458" y="427"/>
                </a:cubicBezTo>
                <a:cubicBezTo>
                  <a:pt x="454" y="452"/>
                  <a:pt x="443" y="475"/>
                  <a:pt x="420" y="479"/>
                </a:cubicBezTo>
                <a:cubicBezTo>
                  <a:pt x="400" y="481"/>
                  <a:pt x="333" y="512"/>
                  <a:pt x="324" y="520"/>
                </a:cubicBezTo>
                <a:cubicBezTo>
                  <a:pt x="311" y="533"/>
                  <a:pt x="280" y="536"/>
                  <a:pt x="261" y="540"/>
                </a:cubicBezTo>
                <a:cubicBezTo>
                  <a:pt x="241" y="544"/>
                  <a:pt x="200" y="567"/>
                  <a:pt x="180" y="653"/>
                </a:cubicBezTo>
                <a:cubicBezTo>
                  <a:pt x="171" y="693"/>
                  <a:pt x="161" y="744"/>
                  <a:pt x="167" y="792"/>
                </a:cubicBezTo>
                <a:cubicBezTo>
                  <a:pt x="170" y="825"/>
                  <a:pt x="146" y="886"/>
                  <a:pt x="143" y="992"/>
                </a:cubicBezTo>
                <a:cubicBezTo>
                  <a:pt x="144" y="1030"/>
                  <a:pt x="140" y="1058"/>
                  <a:pt x="135" y="1075"/>
                </a:cubicBezTo>
                <a:cubicBezTo>
                  <a:pt x="113" y="1129"/>
                  <a:pt x="113" y="1277"/>
                  <a:pt x="112" y="1315"/>
                </a:cubicBezTo>
                <a:cubicBezTo>
                  <a:pt x="111" y="1337"/>
                  <a:pt x="111" y="1369"/>
                  <a:pt x="107" y="1386"/>
                </a:cubicBezTo>
                <a:cubicBezTo>
                  <a:pt x="103" y="1402"/>
                  <a:pt x="106" y="1416"/>
                  <a:pt x="101" y="1430"/>
                </a:cubicBezTo>
                <a:cubicBezTo>
                  <a:pt x="97" y="1444"/>
                  <a:pt x="99" y="1464"/>
                  <a:pt x="96" y="1469"/>
                </a:cubicBezTo>
                <a:cubicBezTo>
                  <a:pt x="88" y="1477"/>
                  <a:pt x="53" y="1528"/>
                  <a:pt x="44" y="1539"/>
                </a:cubicBezTo>
                <a:cubicBezTo>
                  <a:pt x="36" y="1551"/>
                  <a:pt x="26" y="1586"/>
                  <a:pt x="21" y="1592"/>
                </a:cubicBezTo>
                <a:cubicBezTo>
                  <a:pt x="16" y="1598"/>
                  <a:pt x="15" y="1614"/>
                  <a:pt x="9" y="1628"/>
                </a:cubicBezTo>
                <a:cubicBezTo>
                  <a:pt x="4" y="1641"/>
                  <a:pt x="0" y="1653"/>
                  <a:pt x="17" y="1652"/>
                </a:cubicBezTo>
                <a:cubicBezTo>
                  <a:pt x="31" y="1651"/>
                  <a:pt x="46" y="1627"/>
                  <a:pt x="49" y="1611"/>
                </a:cubicBezTo>
                <a:cubicBezTo>
                  <a:pt x="53" y="1609"/>
                  <a:pt x="61" y="1599"/>
                  <a:pt x="70" y="1589"/>
                </a:cubicBezTo>
                <a:cubicBezTo>
                  <a:pt x="68" y="1597"/>
                  <a:pt x="74" y="1606"/>
                  <a:pt x="81" y="1633"/>
                </a:cubicBezTo>
                <a:cubicBezTo>
                  <a:pt x="81" y="1642"/>
                  <a:pt x="89" y="1665"/>
                  <a:pt x="88" y="1675"/>
                </a:cubicBezTo>
                <a:cubicBezTo>
                  <a:pt x="87" y="1686"/>
                  <a:pt x="94" y="1714"/>
                  <a:pt x="97" y="1728"/>
                </a:cubicBezTo>
                <a:cubicBezTo>
                  <a:pt x="100" y="1742"/>
                  <a:pt x="113" y="1743"/>
                  <a:pt x="122" y="1739"/>
                </a:cubicBezTo>
                <a:cubicBezTo>
                  <a:pt x="122" y="1739"/>
                  <a:pt x="121" y="1751"/>
                  <a:pt x="134" y="1753"/>
                </a:cubicBezTo>
                <a:cubicBezTo>
                  <a:pt x="146" y="1755"/>
                  <a:pt x="148" y="1733"/>
                  <a:pt x="148" y="1733"/>
                </a:cubicBezTo>
                <a:cubicBezTo>
                  <a:pt x="148" y="1733"/>
                  <a:pt x="148" y="1741"/>
                  <a:pt x="157" y="1742"/>
                </a:cubicBezTo>
                <a:cubicBezTo>
                  <a:pt x="171" y="1742"/>
                  <a:pt x="173" y="1715"/>
                  <a:pt x="173" y="1715"/>
                </a:cubicBezTo>
                <a:cubicBezTo>
                  <a:pt x="173" y="1715"/>
                  <a:pt x="174" y="1716"/>
                  <a:pt x="174" y="1716"/>
                </a:cubicBezTo>
                <a:cubicBezTo>
                  <a:pt x="174" y="1716"/>
                  <a:pt x="174" y="1716"/>
                  <a:pt x="174" y="1716"/>
                </a:cubicBezTo>
                <a:cubicBezTo>
                  <a:pt x="174" y="1716"/>
                  <a:pt x="174" y="1717"/>
                  <a:pt x="174" y="1717"/>
                </a:cubicBezTo>
                <a:cubicBezTo>
                  <a:pt x="174" y="1716"/>
                  <a:pt x="174" y="1716"/>
                  <a:pt x="174" y="1716"/>
                </a:cubicBezTo>
                <a:cubicBezTo>
                  <a:pt x="174" y="1717"/>
                  <a:pt x="174" y="1717"/>
                  <a:pt x="174" y="1717"/>
                </a:cubicBezTo>
                <a:cubicBezTo>
                  <a:pt x="174" y="1717"/>
                  <a:pt x="174" y="1717"/>
                  <a:pt x="174" y="1717"/>
                </a:cubicBezTo>
                <a:cubicBezTo>
                  <a:pt x="174" y="1718"/>
                  <a:pt x="175" y="1718"/>
                  <a:pt x="175" y="1719"/>
                </a:cubicBezTo>
                <a:cubicBezTo>
                  <a:pt x="175" y="1719"/>
                  <a:pt x="176" y="1719"/>
                  <a:pt x="176" y="1719"/>
                </a:cubicBezTo>
                <a:cubicBezTo>
                  <a:pt x="176" y="1719"/>
                  <a:pt x="176" y="1719"/>
                  <a:pt x="176" y="1719"/>
                </a:cubicBezTo>
                <a:cubicBezTo>
                  <a:pt x="176" y="1720"/>
                  <a:pt x="177" y="1720"/>
                  <a:pt x="177" y="1720"/>
                </a:cubicBezTo>
                <a:cubicBezTo>
                  <a:pt x="177" y="1720"/>
                  <a:pt x="177" y="1720"/>
                  <a:pt x="177" y="1720"/>
                </a:cubicBezTo>
                <a:cubicBezTo>
                  <a:pt x="178" y="1720"/>
                  <a:pt x="178" y="1720"/>
                  <a:pt x="179" y="1720"/>
                </a:cubicBezTo>
                <a:cubicBezTo>
                  <a:pt x="179" y="1720"/>
                  <a:pt x="179" y="1720"/>
                  <a:pt x="179" y="1720"/>
                </a:cubicBezTo>
                <a:cubicBezTo>
                  <a:pt x="180" y="1720"/>
                  <a:pt x="180" y="1720"/>
                  <a:pt x="181" y="1720"/>
                </a:cubicBezTo>
                <a:cubicBezTo>
                  <a:pt x="188" y="1720"/>
                  <a:pt x="194" y="1691"/>
                  <a:pt x="197" y="1679"/>
                </a:cubicBezTo>
                <a:cubicBezTo>
                  <a:pt x="200" y="1667"/>
                  <a:pt x="205" y="1657"/>
                  <a:pt x="206" y="1647"/>
                </a:cubicBezTo>
                <a:cubicBezTo>
                  <a:pt x="207" y="1638"/>
                  <a:pt x="208" y="1632"/>
                  <a:pt x="216" y="1589"/>
                </a:cubicBezTo>
                <a:cubicBezTo>
                  <a:pt x="224" y="1546"/>
                  <a:pt x="199" y="1500"/>
                  <a:pt x="202" y="1486"/>
                </a:cubicBezTo>
                <a:cubicBezTo>
                  <a:pt x="206" y="1471"/>
                  <a:pt x="193" y="1449"/>
                  <a:pt x="195" y="1445"/>
                </a:cubicBezTo>
                <a:cubicBezTo>
                  <a:pt x="197" y="1441"/>
                  <a:pt x="201" y="1425"/>
                  <a:pt x="204" y="1409"/>
                </a:cubicBezTo>
                <a:cubicBezTo>
                  <a:pt x="206" y="1393"/>
                  <a:pt x="264" y="1251"/>
                  <a:pt x="270" y="1219"/>
                </a:cubicBezTo>
                <a:cubicBezTo>
                  <a:pt x="281" y="1159"/>
                  <a:pt x="281" y="1132"/>
                  <a:pt x="274" y="1090"/>
                </a:cubicBezTo>
                <a:cubicBezTo>
                  <a:pt x="275" y="1059"/>
                  <a:pt x="288" y="975"/>
                  <a:pt x="290" y="960"/>
                </a:cubicBezTo>
                <a:cubicBezTo>
                  <a:pt x="291" y="957"/>
                  <a:pt x="291" y="942"/>
                  <a:pt x="293" y="932"/>
                </a:cubicBezTo>
                <a:cubicBezTo>
                  <a:pt x="294" y="926"/>
                  <a:pt x="295" y="915"/>
                  <a:pt x="295" y="902"/>
                </a:cubicBezTo>
                <a:cubicBezTo>
                  <a:pt x="296" y="904"/>
                  <a:pt x="296" y="904"/>
                  <a:pt x="296" y="904"/>
                </a:cubicBezTo>
                <a:cubicBezTo>
                  <a:pt x="296" y="918"/>
                  <a:pt x="300" y="942"/>
                  <a:pt x="302" y="980"/>
                </a:cubicBezTo>
                <a:cubicBezTo>
                  <a:pt x="301" y="1011"/>
                  <a:pt x="316" y="1068"/>
                  <a:pt x="318" y="1098"/>
                </a:cubicBezTo>
                <a:cubicBezTo>
                  <a:pt x="314" y="1107"/>
                  <a:pt x="329" y="1264"/>
                  <a:pt x="329" y="1264"/>
                </a:cubicBezTo>
                <a:cubicBezTo>
                  <a:pt x="328" y="1265"/>
                  <a:pt x="328" y="1265"/>
                  <a:pt x="328" y="1265"/>
                </a:cubicBezTo>
                <a:cubicBezTo>
                  <a:pt x="328" y="1265"/>
                  <a:pt x="328" y="1265"/>
                  <a:pt x="328" y="1266"/>
                </a:cubicBezTo>
                <a:cubicBezTo>
                  <a:pt x="328" y="1266"/>
                  <a:pt x="328" y="1266"/>
                  <a:pt x="328" y="1266"/>
                </a:cubicBezTo>
                <a:cubicBezTo>
                  <a:pt x="326" y="1272"/>
                  <a:pt x="321" y="1288"/>
                  <a:pt x="317" y="1309"/>
                </a:cubicBezTo>
                <a:cubicBezTo>
                  <a:pt x="317" y="1309"/>
                  <a:pt x="317" y="1309"/>
                  <a:pt x="316" y="1310"/>
                </a:cubicBezTo>
                <a:cubicBezTo>
                  <a:pt x="316" y="1311"/>
                  <a:pt x="316" y="1313"/>
                  <a:pt x="315" y="1314"/>
                </a:cubicBezTo>
                <a:cubicBezTo>
                  <a:pt x="315" y="1315"/>
                  <a:pt x="315" y="1315"/>
                  <a:pt x="315" y="1316"/>
                </a:cubicBezTo>
                <a:cubicBezTo>
                  <a:pt x="315" y="1317"/>
                  <a:pt x="314" y="1319"/>
                  <a:pt x="314" y="1320"/>
                </a:cubicBezTo>
                <a:cubicBezTo>
                  <a:pt x="314" y="1321"/>
                  <a:pt x="314" y="1321"/>
                  <a:pt x="314" y="1322"/>
                </a:cubicBezTo>
                <a:cubicBezTo>
                  <a:pt x="313" y="1323"/>
                  <a:pt x="313" y="1325"/>
                  <a:pt x="313" y="1326"/>
                </a:cubicBezTo>
                <a:cubicBezTo>
                  <a:pt x="313" y="1327"/>
                  <a:pt x="312" y="1328"/>
                  <a:pt x="312" y="1328"/>
                </a:cubicBezTo>
                <a:cubicBezTo>
                  <a:pt x="312" y="1330"/>
                  <a:pt x="312" y="1331"/>
                  <a:pt x="311" y="1332"/>
                </a:cubicBezTo>
                <a:cubicBezTo>
                  <a:pt x="311" y="1333"/>
                  <a:pt x="311" y="1334"/>
                  <a:pt x="311" y="1335"/>
                </a:cubicBezTo>
                <a:cubicBezTo>
                  <a:pt x="311" y="1336"/>
                  <a:pt x="310" y="1337"/>
                  <a:pt x="310" y="1339"/>
                </a:cubicBezTo>
                <a:cubicBezTo>
                  <a:pt x="310" y="1340"/>
                  <a:pt x="310" y="1341"/>
                  <a:pt x="310" y="1341"/>
                </a:cubicBezTo>
                <a:cubicBezTo>
                  <a:pt x="309" y="1343"/>
                  <a:pt x="309" y="1344"/>
                  <a:pt x="309" y="1345"/>
                </a:cubicBezTo>
                <a:cubicBezTo>
                  <a:pt x="309" y="1346"/>
                  <a:pt x="308" y="1347"/>
                  <a:pt x="308" y="1348"/>
                </a:cubicBezTo>
                <a:cubicBezTo>
                  <a:pt x="308" y="1349"/>
                  <a:pt x="308" y="1350"/>
                  <a:pt x="307" y="1352"/>
                </a:cubicBezTo>
                <a:cubicBezTo>
                  <a:pt x="307" y="1353"/>
                  <a:pt x="307" y="1354"/>
                  <a:pt x="307" y="1355"/>
                </a:cubicBezTo>
                <a:cubicBezTo>
                  <a:pt x="307" y="1356"/>
                  <a:pt x="306" y="1357"/>
                  <a:pt x="306" y="1358"/>
                </a:cubicBezTo>
                <a:cubicBezTo>
                  <a:pt x="306" y="1359"/>
                  <a:pt x="306" y="1360"/>
                  <a:pt x="306" y="1361"/>
                </a:cubicBezTo>
                <a:cubicBezTo>
                  <a:pt x="305" y="1363"/>
                  <a:pt x="305" y="1364"/>
                  <a:pt x="305" y="1365"/>
                </a:cubicBezTo>
                <a:cubicBezTo>
                  <a:pt x="305" y="1366"/>
                  <a:pt x="304" y="1367"/>
                  <a:pt x="304" y="1368"/>
                </a:cubicBezTo>
                <a:cubicBezTo>
                  <a:pt x="304" y="1369"/>
                  <a:pt x="304" y="1370"/>
                  <a:pt x="304" y="1371"/>
                </a:cubicBezTo>
                <a:cubicBezTo>
                  <a:pt x="303" y="1372"/>
                  <a:pt x="303" y="1373"/>
                  <a:pt x="303" y="1375"/>
                </a:cubicBezTo>
                <a:cubicBezTo>
                  <a:pt x="303" y="1376"/>
                  <a:pt x="303" y="1377"/>
                  <a:pt x="303" y="1378"/>
                </a:cubicBezTo>
                <a:cubicBezTo>
                  <a:pt x="302" y="1379"/>
                  <a:pt x="302" y="1380"/>
                  <a:pt x="302" y="1381"/>
                </a:cubicBezTo>
                <a:cubicBezTo>
                  <a:pt x="302" y="1382"/>
                  <a:pt x="302" y="1383"/>
                  <a:pt x="301" y="1384"/>
                </a:cubicBezTo>
                <a:cubicBezTo>
                  <a:pt x="301" y="1385"/>
                  <a:pt x="301" y="1386"/>
                  <a:pt x="301" y="1387"/>
                </a:cubicBezTo>
                <a:cubicBezTo>
                  <a:pt x="301" y="1388"/>
                  <a:pt x="301" y="1389"/>
                  <a:pt x="300" y="1390"/>
                </a:cubicBezTo>
                <a:cubicBezTo>
                  <a:pt x="300" y="1391"/>
                  <a:pt x="300" y="1392"/>
                  <a:pt x="300" y="1393"/>
                </a:cubicBezTo>
                <a:cubicBezTo>
                  <a:pt x="300" y="1394"/>
                  <a:pt x="300" y="1395"/>
                  <a:pt x="299" y="1396"/>
                </a:cubicBezTo>
                <a:cubicBezTo>
                  <a:pt x="299" y="1397"/>
                  <a:pt x="299" y="1398"/>
                  <a:pt x="299" y="1399"/>
                </a:cubicBezTo>
                <a:cubicBezTo>
                  <a:pt x="299" y="1400"/>
                  <a:pt x="299" y="1401"/>
                  <a:pt x="299" y="1401"/>
                </a:cubicBezTo>
                <a:cubicBezTo>
                  <a:pt x="298" y="1403"/>
                  <a:pt x="298" y="1404"/>
                  <a:pt x="298" y="1405"/>
                </a:cubicBezTo>
                <a:cubicBezTo>
                  <a:pt x="298" y="1405"/>
                  <a:pt x="298" y="1406"/>
                  <a:pt x="298" y="1407"/>
                </a:cubicBezTo>
                <a:cubicBezTo>
                  <a:pt x="298" y="1408"/>
                  <a:pt x="298" y="1409"/>
                  <a:pt x="297" y="1410"/>
                </a:cubicBezTo>
                <a:cubicBezTo>
                  <a:pt x="297" y="1411"/>
                  <a:pt x="297" y="1411"/>
                  <a:pt x="297" y="1412"/>
                </a:cubicBezTo>
                <a:cubicBezTo>
                  <a:pt x="297" y="1413"/>
                  <a:pt x="297" y="1414"/>
                  <a:pt x="297" y="1415"/>
                </a:cubicBezTo>
                <a:cubicBezTo>
                  <a:pt x="297" y="1415"/>
                  <a:pt x="297" y="1416"/>
                  <a:pt x="297" y="1417"/>
                </a:cubicBezTo>
                <a:cubicBezTo>
                  <a:pt x="296" y="1418"/>
                  <a:pt x="296" y="1419"/>
                  <a:pt x="296" y="1419"/>
                </a:cubicBezTo>
                <a:cubicBezTo>
                  <a:pt x="296" y="1420"/>
                  <a:pt x="296" y="1421"/>
                  <a:pt x="296" y="1421"/>
                </a:cubicBezTo>
                <a:cubicBezTo>
                  <a:pt x="296" y="1422"/>
                  <a:pt x="296" y="1423"/>
                  <a:pt x="296" y="1424"/>
                </a:cubicBezTo>
                <a:cubicBezTo>
                  <a:pt x="296" y="1424"/>
                  <a:pt x="296" y="1425"/>
                  <a:pt x="296" y="1425"/>
                </a:cubicBezTo>
                <a:cubicBezTo>
                  <a:pt x="296" y="1426"/>
                  <a:pt x="296" y="1428"/>
                  <a:pt x="296" y="1429"/>
                </a:cubicBezTo>
                <a:cubicBezTo>
                  <a:pt x="293" y="1447"/>
                  <a:pt x="300" y="1472"/>
                  <a:pt x="298" y="1512"/>
                </a:cubicBezTo>
                <a:cubicBezTo>
                  <a:pt x="295" y="1562"/>
                  <a:pt x="251" y="1762"/>
                  <a:pt x="333" y="2014"/>
                </a:cubicBezTo>
                <a:cubicBezTo>
                  <a:pt x="338" y="2029"/>
                  <a:pt x="338" y="2079"/>
                  <a:pt x="344" y="2107"/>
                </a:cubicBezTo>
                <a:cubicBezTo>
                  <a:pt x="345" y="2114"/>
                  <a:pt x="359" y="2145"/>
                  <a:pt x="360" y="2189"/>
                </a:cubicBezTo>
                <a:cubicBezTo>
                  <a:pt x="361" y="2259"/>
                  <a:pt x="354" y="2349"/>
                  <a:pt x="356" y="2399"/>
                </a:cubicBezTo>
                <a:cubicBezTo>
                  <a:pt x="359" y="2481"/>
                  <a:pt x="393" y="2556"/>
                  <a:pt x="407" y="2609"/>
                </a:cubicBezTo>
                <a:cubicBezTo>
                  <a:pt x="420" y="2661"/>
                  <a:pt x="425" y="2703"/>
                  <a:pt x="422" y="2713"/>
                </a:cubicBezTo>
                <a:cubicBezTo>
                  <a:pt x="420" y="2722"/>
                  <a:pt x="418" y="2740"/>
                  <a:pt x="425" y="2755"/>
                </a:cubicBezTo>
                <a:cubicBezTo>
                  <a:pt x="426" y="2756"/>
                  <a:pt x="402" y="2808"/>
                  <a:pt x="389" y="2817"/>
                </a:cubicBezTo>
                <a:cubicBezTo>
                  <a:pt x="377" y="2827"/>
                  <a:pt x="373" y="2835"/>
                  <a:pt x="364" y="2840"/>
                </a:cubicBezTo>
                <a:cubicBezTo>
                  <a:pt x="354" y="2845"/>
                  <a:pt x="349" y="2850"/>
                  <a:pt x="345" y="2861"/>
                </a:cubicBezTo>
                <a:cubicBezTo>
                  <a:pt x="342" y="2869"/>
                  <a:pt x="333" y="2881"/>
                  <a:pt x="340" y="2887"/>
                </a:cubicBezTo>
                <a:cubicBezTo>
                  <a:pt x="341" y="2888"/>
                  <a:pt x="342" y="2888"/>
                  <a:pt x="343" y="2889"/>
                </a:cubicBezTo>
                <a:cubicBezTo>
                  <a:pt x="344" y="2889"/>
                  <a:pt x="344" y="2889"/>
                  <a:pt x="344" y="2889"/>
                </a:cubicBezTo>
                <a:cubicBezTo>
                  <a:pt x="343" y="2892"/>
                  <a:pt x="343" y="2894"/>
                  <a:pt x="344" y="2896"/>
                </a:cubicBezTo>
                <a:cubicBezTo>
                  <a:pt x="348" y="2903"/>
                  <a:pt x="355" y="2905"/>
                  <a:pt x="364" y="2904"/>
                </a:cubicBezTo>
                <a:cubicBezTo>
                  <a:pt x="365" y="2902"/>
                  <a:pt x="365" y="2902"/>
                  <a:pt x="365" y="2902"/>
                </a:cubicBezTo>
                <a:cubicBezTo>
                  <a:pt x="366" y="2905"/>
                  <a:pt x="366" y="2908"/>
                  <a:pt x="368" y="2910"/>
                </a:cubicBezTo>
                <a:cubicBezTo>
                  <a:pt x="374" y="2919"/>
                  <a:pt x="394" y="2923"/>
                  <a:pt x="402" y="2915"/>
                </a:cubicBezTo>
                <a:cubicBezTo>
                  <a:pt x="403" y="2916"/>
                  <a:pt x="404" y="2916"/>
                  <a:pt x="406" y="2917"/>
                </a:cubicBezTo>
                <a:cubicBezTo>
                  <a:pt x="407" y="2917"/>
                  <a:pt x="408" y="2917"/>
                  <a:pt x="409" y="2918"/>
                </a:cubicBezTo>
                <a:cubicBezTo>
                  <a:pt x="410" y="2918"/>
                  <a:pt x="410" y="2918"/>
                  <a:pt x="411" y="2918"/>
                </a:cubicBezTo>
                <a:cubicBezTo>
                  <a:pt x="413" y="2919"/>
                  <a:pt x="414" y="2919"/>
                  <a:pt x="416" y="2919"/>
                </a:cubicBezTo>
                <a:cubicBezTo>
                  <a:pt x="416" y="2919"/>
                  <a:pt x="416" y="2919"/>
                  <a:pt x="416" y="2919"/>
                </a:cubicBezTo>
                <a:cubicBezTo>
                  <a:pt x="425" y="2920"/>
                  <a:pt x="435" y="2918"/>
                  <a:pt x="440" y="2912"/>
                </a:cubicBezTo>
                <a:cubicBezTo>
                  <a:pt x="440" y="2912"/>
                  <a:pt x="440" y="2912"/>
                  <a:pt x="440" y="2912"/>
                </a:cubicBezTo>
                <a:cubicBezTo>
                  <a:pt x="440" y="2913"/>
                  <a:pt x="441" y="2913"/>
                  <a:pt x="441" y="2914"/>
                </a:cubicBezTo>
                <a:cubicBezTo>
                  <a:pt x="441" y="2913"/>
                  <a:pt x="441" y="2913"/>
                  <a:pt x="441" y="2913"/>
                </a:cubicBezTo>
                <a:cubicBezTo>
                  <a:pt x="446" y="2925"/>
                  <a:pt x="462" y="2926"/>
                  <a:pt x="475" y="2924"/>
                </a:cubicBezTo>
                <a:cubicBezTo>
                  <a:pt x="475" y="2924"/>
                  <a:pt x="475" y="2924"/>
                  <a:pt x="475" y="2924"/>
                </a:cubicBezTo>
                <a:cubicBezTo>
                  <a:pt x="476" y="2924"/>
                  <a:pt x="477" y="2924"/>
                  <a:pt x="478" y="2924"/>
                </a:cubicBezTo>
                <a:cubicBezTo>
                  <a:pt x="478" y="2924"/>
                  <a:pt x="479" y="2923"/>
                  <a:pt x="479" y="2923"/>
                </a:cubicBezTo>
                <a:cubicBezTo>
                  <a:pt x="480" y="2923"/>
                  <a:pt x="480" y="2923"/>
                  <a:pt x="481" y="2923"/>
                </a:cubicBezTo>
                <a:cubicBezTo>
                  <a:pt x="482" y="2923"/>
                  <a:pt x="482" y="2923"/>
                  <a:pt x="483" y="2923"/>
                </a:cubicBezTo>
                <a:cubicBezTo>
                  <a:pt x="485" y="2922"/>
                  <a:pt x="486" y="2922"/>
                  <a:pt x="488" y="2921"/>
                </a:cubicBezTo>
                <a:cubicBezTo>
                  <a:pt x="488" y="2921"/>
                  <a:pt x="489" y="2921"/>
                  <a:pt x="489" y="2921"/>
                </a:cubicBezTo>
                <a:cubicBezTo>
                  <a:pt x="490" y="2921"/>
                  <a:pt x="491" y="2920"/>
                  <a:pt x="492" y="2920"/>
                </a:cubicBezTo>
                <a:cubicBezTo>
                  <a:pt x="492" y="2920"/>
                  <a:pt x="493" y="2919"/>
                  <a:pt x="493" y="2919"/>
                </a:cubicBezTo>
                <a:cubicBezTo>
                  <a:pt x="494" y="2919"/>
                  <a:pt x="495" y="2918"/>
                  <a:pt x="496" y="2918"/>
                </a:cubicBezTo>
                <a:cubicBezTo>
                  <a:pt x="496" y="2918"/>
                  <a:pt x="496" y="2917"/>
                  <a:pt x="497" y="2917"/>
                </a:cubicBezTo>
                <a:cubicBezTo>
                  <a:pt x="498" y="2917"/>
                  <a:pt x="498" y="2916"/>
                  <a:pt x="499" y="2916"/>
                </a:cubicBezTo>
                <a:cubicBezTo>
                  <a:pt x="499" y="2915"/>
                  <a:pt x="500" y="2915"/>
                  <a:pt x="500" y="2915"/>
                </a:cubicBezTo>
                <a:cubicBezTo>
                  <a:pt x="501" y="2914"/>
                  <a:pt x="501" y="2914"/>
                  <a:pt x="502" y="2913"/>
                </a:cubicBezTo>
                <a:cubicBezTo>
                  <a:pt x="502" y="2913"/>
                  <a:pt x="503" y="2913"/>
                  <a:pt x="503" y="2913"/>
                </a:cubicBezTo>
                <a:cubicBezTo>
                  <a:pt x="505" y="2911"/>
                  <a:pt x="506" y="2909"/>
                  <a:pt x="508" y="2908"/>
                </a:cubicBezTo>
                <a:cubicBezTo>
                  <a:pt x="508" y="2908"/>
                  <a:pt x="508" y="2908"/>
                  <a:pt x="508" y="2908"/>
                </a:cubicBezTo>
                <a:cubicBezTo>
                  <a:pt x="508" y="2908"/>
                  <a:pt x="508" y="2908"/>
                  <a:pt x="508" y="2908"/>
                </a:cubicBezTo>
                <a:cubicBezTo>
                  <a:pt x="509" y="2907"/>
                  <a:pt x="510" y="2906"/>
                  <a:pt x="511" y="2905"/>
                </a:cubicBezTo>
                <a:cubicBezTo>
                  <a:pt x="519" y="2899"/>
                  <a:pt x="525" y="2894"/>
                  <a:pt x="523" y="2879"/>
                </a:cubicBezTo>
                <a:cubicBezTo>
                  <a:pt x="520" y="2864"/>
                  <a:pt x="522" y="2864"/>
                  <a:pt x="524" y="2846"/>
                </a:cubicBezTo>
                <a:cubicBezTo>
                  <a:pt x="525" y="2835"/>
                  <a:pt x="534" y="2832"/>
                  <a:pt x="536" y="2815"/>
                </a:cubicBezTo>
                <a:cubicBezTo>
                  <a:pt x="537" y="2801"/>
                  <a:pt x="526" y="2741"/>
                  <a:pt x="527" y="2733"/>
                </a:cubicBezTo>
                <a:cubicBezTo>
                  <a:pt x="530" y="2715"/>
                  <a:pt x="517" y="2700"/>
                  <a:pt x="513" y="2669"/>
                </a:cubicBezTo>
                <a:cubicBezTo>
                  <a:pt x="508" y="2639"/>
                  <a:pt x="520" y="2535"/>
                  <a:pt x="520" y="2516"/>
                </a:cubicBezTo>
                <a:cubicBezTo>
                  <a:pt x="520" y="2480"/>
                  <a:pt x="539" y="2421"/>
                  <a:pt x="534" y="2348"/>
                </a:cubicBezTo>
                <a:cubicBezTo>
                  <a:pt x="531" y="2306"/>
                  <a:pt x="510" y="2177"/>
                  <a:pt x="510" y="2148"/>
                </a:cubicBezTo>
                <a:cubicBezTo>
                  <a:pt x="510" y="2143"/>
                  <a:pt x="509" y="2110"/>
                  <a:pt x="511" y="2105"/>
                </a:cubicBezTo>
                <a:cubicBezTo>
                  <a:pt x="517" y="2085"/>
                  <a:pt x="544" y="1849"/>
                  <a:pt x="544" y="1847"/>
                </a:cubicBezTo>
                <a:cubicBezTo>
                  <a:pt x="547" y="1823"/>
                  <a:pt x="555" y="1690"/>
                  <a:pt x="558" y="1646"/>
                </a:cubicBezTo>
                <a:cubicBezTo>
                  <a:pt x="559" y="1646"/>
                  <a:pt x="561" y="1646"/>
                  <a:pt x="562" y="1646"/>
                </a:cubicBezTo>
                <a:cubicBezTo>
                  <a:pt x="565" y="1689"/>
                  <a:pt x="573" y="1823"/>
                  <a:pt x="576" y="1847"/>
                </a:cubicBezTo>
                <a:cubicBezTo>
                  <a:pt x="576" y="1849"/>
                  <a:pt x="603" y="2085"/>
                  <a:pt x="609" y="2105"/>
                </a:cubicBezTo>
                <a:cubicBezTo>
                  <a:pt x="611" y="2110"/>
                  <a:pt x="610" y="2143"/>
                  <a:pt x="610" y="2148"/>
                </a:cubicBezTo>
                <a:cubicBezTo>
                  <a:pt x="610" y="2177"/>
                  <a:pt x="589" y="2306"/>
                  <a:pt x="586" y="2348"/>
                </a:cubicBezTo>
                <a:cubicBezTo>
                  <a:pt x="581" y="2421"/>
                  <a:pt x="600" y="2480"/>
                  <a:pt x="600" y="2516"/>
                </a:cubicBezTo>
                <a:cubicBezTo>
                  <a:pt x="600" y="2535"/>
                  <a:pt x="612" y="2639"/>
                  <a:pt x="607" y="2669"/>
                </a:cubicBezTo>
                <a:cubicBezTo>
                  <a:pt x="603" y="2700"/>
                  <a:pt x="590" y="2715"/>
                  <a:pt x="593" y="2733"/>
                </a:cubicBezTo>
                <a:cubicBezTo>
                  <a:pt x="594" y="2741"/>
                  <a:pt x="583" y="2801"/>
                  <a:pt x="584" y="2815"/>
                </a:cubicBezTo>
                <a:cubicBezTo>
                  <a:pt x="586" y="2832"/>
                  <a:pt x="595" y="2835"/>
                  <a:pt x="596" y="2846"/>
                </a:cubicBezTo>
                <a:cubicBezTo>
                  <a:pt x="598" y="2864"/>
                  <a:pt x="600" y="2864"/>
                  <a:pt x="597" y="2879"/>
                </a:cubicBezTo>
                <a:cubicBezTo>
                  <a:pt x="595" y="2894"/>
                  <a:pt x="601" y="2899"/>
                  <a:pt x="609" y="2905"/>
                </a:cubicBezTo>
                <a:cubicBezTo>
                  <a:pt x="610" y="2906"/>
                  <a:pt x="611" y="2907"/>
                  <a:pt x="612" y="2908"/>
                </a:cubicBezTo>
                <a:cubicBezTo>
                  <a:pt x="612" y="2908"/>
                  <a:pt x="612" y="2908"/>
                  <a:pt x="612" y="2908"/>
                </a:cubicBezTo>
                <a:cubicBezTo>
                  <a:pt x="612" y="2908"/>
                  <a:pt x="612" y="2908"/>
                  <a:pt x="612" y="2908"/>
                </a:cubicBezTo>
                <a:cubicBezTo>
                  <a:pt x="614" y="2909"/>
                  <a:pt x="615" y="2911"/>
                  <a:pt x="617" y="2913"/>
                </a:cubicBezTo>
                <a:cubicBezTo>
                  <a:pt x="617" y="2913"/>
                  <a:pt x="618" y="2913"/>
                  <a:pt x="618" y="2913"/>
                </a:cubicBezTo>
                <a:cubicBezTo>
                  <a:pt x="619" y="2914"/>
                  <a:pt x="619" y="2914"/>
                  <a:pt x="620" y="2915"/>
                </a:cubicBezTo>
                <a:cubicBezTo>
                  <a:pt x="620" y="2915"/>
                  <a:pt x="621" y="2915"/>
                  <a:pt x="621" y="2916"/>
                </a:cubicBezTo>
                <a:cubicBezTo>
                  <a:pt x="622" y="2916"/>
                  <a:pt x="622" y="2917"/>
                  <a:pt x="623" y="2917"/>
                </a:cubicBezTo>
                <a:cubicBezTo>
                  <a:pt x="624" y="2917"/>
                  <a:pt x="624" y="2918"/>
                  <a:pt x="624" y="2918"/>
                </a:cubicBezTo>
                <a:cubicBezTo>
                  <a:pt x="625" y="2918"/>
                  <a:pt x="626" y="2919"/>
                  <a:pt x="627" y="2919"/>
                </a:cubicBezTo>
                <a:cubicBezTo>
                  <a:pt x="627" y="2919"/>
                  <a:pt x="628" y="2920"/>
                  <a:pt x="628" y="2920"/>
                </a:cubicBezTo>
                <a:cubicBezTo>
                  <a:pt x="629" y="2920"/>
                  <a:pt x="630" y="2921"/>
                  <a:pt x="631" y="2921"/>
                </a:cubicBezTo>
                <a:cubicBezTo>
                  <a:pt x="631" y="2921"/>
                  <a:pt x="632" y="2921"/>
                  <a:pt x="632" y="2921"/>
                </a:cubicBezTo>
                <a:cubicBezTo>
                  <a:pt x="634" y="2922"/>
                  <a:pt x="635" y="2922"/>
                  <a:pt x="637" y="2923"/>
                </a:cubicBezTo>
                <a:cubicBezTo>
                  <a:pt x="638" y="2923"/>
                  <a:pt x="639" y="2923"/>
                  <a:pt x="639" y="2923"/>
                </a:cubicBezTo>
                <a:cubicBezTo>
                  <a:pt x="640" y="2923"/>
                  <a:pt x="640" y="2923"/>
                  <a:pt x="641" y="2923"/>
                </a:cubicBezTo>
                <a:cubicBezTo>
                  <a:pt x="641" y="2923"/>
                  <a:pt x="642" y="2924"/>
                  <a:pt x="642" y="2924"/>
                </a:cubicBezTo>
                <a:cubicBezTo>
                  <a:pt x="643" y="2924"/>
                  <a:pt x="644" y="2924"/>
                  <a:pt x="644" y="2924"/>
                </a:cubicBezTo>
                <a:cubicBezTo>
                  <a:pt x="645" y="2924"/>
                  <a:pt x="645" y="2924"/>
                  <a:pt x="645" y="2924"/>
                </a:cubicBezTo>
                <a:cubicBezTo>
                  <a:pt x="646" y="2924"/>
                  <a:pt x="647" y="2924"/>
                  <a:pt x="648" y="2924"/>
                </a:cubicBezTo>
                <a:cubicBezTo>
                  <a:pt x="648" y="2924"/>
                  <a:pt x="648" y="2924"/>
                  <a:pt x="648" y="2924"/>
                </a:cubicBezTo>
                <a:cubicBezTo>
                  <a:pt x="660" y="2925"/>
                  <a:pt x="674" y="2924"/>
                  <a:pt x="679" y="2914"/>
                </a:cubicBezTo>
                <a:cubicBezTo>
                  <a:pt x="679" y="2914"/>
                  <a:pt x="679" y="2914"/>
                  <a:pt x="679" y="2914"/>
                </a:cubicBezTo>
                <a:cubicBezTo>
                  <a:pt x="679" y="2914"/>
                  <a:pt x="679" y="2914"/>
                  <a:pt x="679" y="2914"/>
                </a:cubicBezTo>
                <a:cubicBezTo>
                  <a:pt x="679" y="2913"/>
                  <a:pt x="679" y="2913"/>
                  <a:pt x="680" y="2912"/>
                </a:cubicBezTo>
                <a:cubicBezTo>
                  <a:pt x="680" y="2912"/>
                  <a:pt x="680" y="2912"/>
                  <a:pt x="680" y="2912"/>
                </a:cubicBezTo>
                <a:cubicBezTo>
                  <a:pt x="685" y="2918"/>
                  <a:pt x="695" y="2920"/>
                  <a:pt x="704" y="2919"/>
                </a:cubicBezTo>
                <a:cubicBezTo>
                  <a:pt x="704" y="2919"/>
                  <a:pt x="704" y="2919"/>
                  <a:pt x="704" y="2919"/>
                </a:cubicBezTo>
                <a:cubicBezTo>
                  <a:pt x="706" y="2919"/>
                  <a:pt x="707" y="2919"/>
                  <a:pt x="709" y="2918"/>
                </a:cubicBezTo>
                <a:cubicBezTo>
                  <a:pt x="710" y="2918"/>
                  <a:pt x="710" y="2918"/>
                  <a:pt x="711" y="2918"/>
                </a:cubicBezTo>
                <a:cubicBezTo>
                  <a:pt x="712" y="2917"/>
                  <a:pt x="713" y="2917"/>
                  <a:pt x="714" y="2917"/>
                </a:cubicBezTo>
                <a:cubicBezTo>
                  <a:pt x="716" y="2916"/>
                  <a:pt x="717" y="2916"/>
                  <a:pt x="718" y="2915"/>
                </a:cubicBezTo>
                <a:cubicBezTo>
                  <a:pt x="726" y="2923"/>
                  <a:pt x="746" y="2919"/>
                  <a:pt x="752" y="2910"/>
                </a:cubicBezTo>
                <a:cubicBezTo>
                  <a:pt x="754" y="2908"/>
                  <a:pt x="754" y="2905"/>
                  <a:pt x="755" y="2903"/>
                </a:cubicBezTo>
                <a:cubicBezTo>
                  <a:pt x="756" y="2904"/>
                  <a:pt x="756" y="2904"/>
                  <a:pt x="756" y="2904"/>
                </a:cubicBezTo>
                <a:cubicBezTo>
                  <a:pt x="765" y="2905"/>
                  <a:pt x="775" y="2902"/>
                  <a:pt x="776" y="2896"/>
                </a:cubicBezTo>
                <a:cubicBezTo>
                  <a:pt x="777" y="2894"/>
                  <a:pt x="777" y="2892"/>
                  <a:pt x="777" y="2889"/>
                </a:cubicBezTo>
                <a:cubicBezTo>
                  <a:pt x="777" y="2889"/>
                  <a:pt x="777" y="2889"/>
                  <a:pt x="777" y="2889"/>
                </a:cubicBezTo>
                <a:cubicBezTo>
                  <a:pt x="778" y="2888"/>
                  <a:pt x="779" y="2888"/>
                  <a:pt x="780" y="2887"/>
                </a:cubicBezTo>
                <a:cubicBezTo>
                  <a:pt x="787" y="2881"/>
                  <a:pt x="778" y="2869"/>
                  <a:pt x="775" y="2861"/>
                </a:cubicBezTo>
                <a:cubicBezTo>
                  <a:pt x="771" y="2850"/>
                  <a:pt x="766" y="2845"/>
                  <a:pt x="756" y="2840"/>
                </a:cubicBezTo>
                <a:cubicBezTo>
                  <a:pt x="747" y="2835"/>
                  <a:pt x="743" y="2827"/>
                  <a:pt x="731" y="2817"/>
                </a:cubicBezTo>
                <a:cubicBezTo>
                  <a:pt x="718" y="2808"/>
                  <a:pt x="694" y="2756"/>
                  <a:pt x="695" y="2755"/>
                </a:cubicBezTo>
                <a:cubicBezTo>
                  <a:pt x="702" y="2740"/>
                  <a:pt x="700" y="2722"/>
                  <a:pt x="698" y="2713"/>
                </a:cubicBezTo>
                <a:cubicBezTo>
                  <a:pt x="695" y="2703"/>
                  <a:pt x="700" y="2661"/>
                  <a:pt x="714" y="2609"/>
                </a:cubicBezTo>
                <a:cubicBezTo>
                  <a:pt x="727" y="2556"/>
                  <a:pt x="761" y="2481"/>
                  <a:pt x="764" y="2399"/>
                </a:cubicBezTo>
                <a:cubicBezTo>
                  <a:pt x="766" y="2349"/>
                  <a:pt x="759" y="2259"/>
                  <a:pt x="760" y="2189"/>
                </a:cubicBezTo>
                <a:cubicBezTo>
                  <a:pt x="761" y="2145"/>
                  <a:pt x="775" y="2114"/>
                  <a:pt x="776" y="2107"/>
                </a:cubicBezTo>
                <a:cubicBezTo>
                  <a:pt x="782" y="2079"/>
                  <a:pt x="782" y="2029"/>
                  <a:pt x="787" y="2014"/>
                </a:cubicBezTo>
                <a:cubicBezTo>
                  <a:pt x="869" y="1762"/>
                  <a:pt x="825" y="1562"/>
                  <a:pt x="822" y="1512"/>
                </a:cubicBezTo>
                <a:cubicBezTo>
                  <a:pt x="823" y="1512"/>
                  <a:pt x="823" y="1512"/>
                  <a:pt x="823" y="1512"/>
                </a:cubicBezTo>
                <a:cubicBezTo>
                  <a:pt x="821" y="1472"/>
                  <a:pt x="828" y="1447"/>
                  <a:pt x="825" y="1429"/>
                </a:cubicBezTo>
                <a:cubicBezTo>
                  <a:pt x="825" y="1428"/>
                  <a:pt x="825" y="1426"/>
                  <a:pt x="825" y="1425"/>
                </a:cubicBezTo>
                <a:cubicBezTo>
                  <a:pt x="825" y="1425"/>
                  <a:pt x="825" y="1424"/>
                  <a:pt x="825" y="1424"/>
                </a:cubicBezTo>
                <a:cubicBezTo>
                  <a:pt x="825" y="1423"/>
                  <a:pt x="824" y="1422"/>
                  <a:pt x="824" y="1421"/>
                </a:cubicBezTo>
                <a:cubicBezTo>
                  <a:pt x="824" y="1421"/>
                  <a:pt x="824" y="1420"/>
                  <a:pt x="824" y="1420"/>
                </a:cubicBezTo>
                <a:cubicBezTo>
                  <a:pt x="824" y="1419"/>
                  <a:pt x="824" y="1418"/>
                  <a:pt x="824" y="1417"/>
                </a:cubicBezTo>
                <a:cubicBezTo>
                  <a:pt x="824" y="1416"/>
                  <a:pt x="824" y="1416"/>
                  <a:pt x="824" y="1415"/>
                </a:cubicBezTo>
                <a:cubicBezTo>
                  <a:pt x="824" y="1414"/>
                  <a:pt x="824" y="1413"/>
                  <a:pt x="823" y="1412"/>
                </a:cubicBezTo>
                <a:cubicBezTo>
                  <a:pt x="823" y="1411"/>
                  <a:pt x="823" y="1411"/>
                  <a:pt x="823" y="1410"/>
                </a:cubicBezTo>
                <a:cubicBezTo>
                  <a:pt x="823" y="1409"/>
                  <a:pt x="823" y="1408"/>
                  <a:pt x="823" y="1407"/>
                </a:cubicBezTo>
                <a:cubicBezTo>
                  <a:pt x="823" y="1406"/>
                  <a:pt x="823" y="1406"/>
                  <a:pt x="822" y="1405"/>
                </a:cubicBezTo>
                <a:cubicBezTo>
                  <a:pt x="822" y="1404"/>
                  <a:pt x="822" y="1403"/>
                  <a:pt x="822" y="1401"/>
                </a:cubicBezTo>
                <a:cubicBezTo>
                  <a:pt x="822" y="1401"/>
                  <a:pt x="822" y="1400"/>
                  <a:pt x="822" y="1399"/>
                </a:cubicBezTo>
                <a:cubicBezTo>
                  <a:pt x="821" y="1398"/>
                  <a:pt x="821" y="1397"/>
                  <a:pt x="821" y="1396"/>
                </a:cubicBezTo>
                <a:cubicBezTo>
                  <a:pt x="821" y="1395"/>
                  <a:pt x="821" y="1394"/>
                  <a:pt x="821" y="1394"/>
                </a:cubicBezTo>
                <a:cubicBezTo>
                  <a:pt x="821" y="1392"/>
                  <a:pt x="820" y="1391"/>
                  <a:pt x="820" y="1390"/>
                </a:cubicBezTo>
                <a:cubicBezTo>
                  <a:pt x="820" y="1389"/>
                  <a:pt x="820" y="1388"/>
                  <a:pt x="820" y="1387"/>
                </a:cubicBezTo>
                <a:cubicBezTo>
                  <a:pt x="820" y="1386"/>
                  <a:pt x="819" y="1385"/>
                  <a:pt x="819" y="1384"/>
                </a:cubicBezTo>
                <a:cubicBezTo>
                  <a:pt x="819" y="1383"/>
                  <a:pt x="819" y="1382"/>
                  <a:pt x="819" y="1381"/>
                </a:cubicBezTo>
                <a:cubicBezTo>
                  <a:pt x="818" y="1380"/>
                  <a:pt x="818" y="1379"/>
                  <a:pt x="818" y="1377"/>
                </a:cubicBezTo>
                <a:cubicBezTo>
                  <a:pt x="818" y="1376"/>
                  <a:pt x="818" y="1376"/>
                  <a:pt x="818" y="1375"/>
                </a:cubicBezTo>
                <a:cubicBezTo>
                  <a:pt x="817" y="1374"/>
                  <a:pt x="817" y="1372"/>
                  <a:pt x="817" y="1371"/>
                </a:cubicBezTo>
                <a:cubicBezTo>
                  <a:pt x="817" y="1370"/>
                  <a:pt x="816" y="1369"/>
                  <a:pt x="816" y="1369"/>
                </a:cubicBezTo>
                <a:cubicBezTo>
                  <a:pt x="816" y="1367"/>
                  <a:pt x="816" y="1366"/>
                  <a:pt x="816" y="1364"/>
                </a:cubicBezTo>
                <a:cubicBezTo>
                  <a:pt x="815" y="1363"/>
                  <a:pt x="815" y="1363"/>
                  <a:pt x="815" y="1362"/>
                </a:cubicBezTo>
                <a:cubicBezTo>
                  <a:pt x="815" y="1360"/>
                  <a:pt x="815" y="1359"/>
                  <a:pt x="814" y="1358"/>
                </a:cubicBezTo>
                <a:cubicBezTo>
                  <a:pt x="814" y="1357"/>
                  <a:pt x="814" y="1356"/>
                  <a:pt x="814" y="1355"/>
                </a:cubicBezTo>
                <a:cubicBezTo>
                  <a:pt x="814" y="1354"/>
                  <a:pt x="813" y="1352"/>
                  <a:pt x="813" y="1351"/>
                </a:cubicBezTo>
                <a:cubicBezTo>
                  <a:pt x="813" y="1350"/>
                  <a:pt x="813" y="1349"/>
                  <a:pt x="812" y="1348"/>
                </a:cubicBezTo>
                <a:cubicBezTo>
                  <a:pt x="812" y="1347"/>
                  <a:pt x="812" y="1346"/>
                  <a:pt x="812" y="1345"/>
                </a:cubicBezTo>
                <a:cubicBezTo>
                  <a:pt x="811" y="1344"/>
                  <a:pt x="811" y="1343"/>
                  <a:pt x="811" y="1342"/>
                </a:cubicBezTo>
                <a:cubicBezTo>
                  <a:pt x="811" y="1341"/>
                  <a:pt x="811" y="1339"/>
                  <a:pt x="810" y="1338"/>
                </a:cubicBezTo>
                <a:cubicBezTo>
                  <a:pt x="810" y="1337"/>
                  <a:pt x="810" y="1336"/>
                  <a:pt x="810" y="1335"/>
                </a:cubicBezTo>
                <a:cubicBezTo>
                  <a:pt x="809" y="1334"/>
                  <a:pt x="809" y="1333"/>
                  <a:pt x="809" y="1332"/>
                </a:cubicBezTo>
                <a:cubicBezTo>
                  <a:pt x="809" y="1331"/>
                  <a:pt x="808" y="1330"/>
                  <a:pt x="808" y="1329"/>
                </a:cubicBezTo>
                <a:cubicBezTo>
                  <a:pt x="808" y="1328"/>
                  <a:pt x="808" y="1326"/>
                  <a:pt x="808" y="1325"/>
                </a:cubicBezTo>
                <a:cubicBezTo>
                  <a:pt x="807" y="1324"/>
                  <a:pt x="807" y="1323"/>
                  <a:pt x="807" y="1322"/>
                </a:cubicBezTo>
                <a:cubicBezTo>
                  <a:pt x="807" y="1321"/>
                  <a:pt x="806" y="1320"/>
                  <a:pt x="806" y="1319"/>
                </a:cubicBezTo>
                <a:cubicBezTo>
                  <a:pt x="806" y="1318"/>
                  <a:pt x="806" y="1317"/>
                  <a:pt x="805" y="1316"/>
                </a:cubicBezTo>
                <a:cubicBezTo>
                  <a:pt x="805" y="1315"/>
                  <a:pt x="805" y="1314"/>
                  <a:pt x="805" y="1314"/>
                </a:cubicBezTo>
                <a:cubicBezTo>
                  <a:pt x="805" y="1312"/>
                  <a:pt x="804" y="1311"/>
                  <a:pt x="804" y="1310"/>
                </a:cubicBezTo>
                <a:cubicBezTo>
                  <a:pt x="804" y="1309"/>
                  <a:pt x="804" y="1309"/>
                  <a:pt x="804" y="1308"/>
                </a:cubicBezTo>
                <a:cubicBezTo>
                  <a:pt x="803" y="1307"/>
                  <a:pt x="803" y="1305"/>
                  <a:pt x="803" y="1304"/>
                </a:cubicBezTo>
                <a:cubicBezTo>
                  <a:pt x="803" y="1304"/>
                  <a:pt x="802" y="1303"/>
                  <a:pt x="802" y="1303"/>
                </a:cubicBezTo>
                <a:cubicBezTo>
                  <a:pt x="802" y="1301"/>
                  <a:pt x="802" y="1300"/>
                  <a:pt x="801" y="1299"/>
                </a:cubicBezTo>
                <a:cubicBezTo>
                  <a:pt x="801" y="1298"/>
                  <a:pt x="801" y="1298"/>
                  <a:pt x="801" y="1298"/>
                </a:cubicBezTo>
                <a:cubicBezTo>
                  <a:pt x="798" y="1284"/>
                  <a:pt x="795" y="1273"/>
                  <a:pt x="793" y="1268"/>
                </a:cubicBezTo>
                <a:cubicBezTo>
                  <a:pt x="793" y="1268"/>
                  <a:pt x="793" y="1268"/>
                  <a:pt x="793" y="1268"/>
                </a:cubicBezTo>
                <a:cubicBezTo>
                  <a:pt x="793" y="1267"/>
                  <a:pt x="793" y="1266"/>
                  <a:pt x="792" y="1266"/>
                </a:cubicBezTo>
                <a:cubicBezTo>
                  <a:pt x="792" y="1266"/>
                  <a:pt x="792" y="1266"/>
                  <a:pt x="792" y="1266"/>
                </a:cubicBezTo>
                <a:cubicBezTo>
                  <a:pt x="792" y="1265"/>
                  <a:pt x="793" y="1265"/>
                  <a:pt x="793" y="1265"/>
                </a:cubicBezTo>
                <a:cubicBezTo>
                  <a:pt x="792" y="1264"/>
                  <a:pt x="792" y="1264"/>
                  <a:pt x="792" y="1264"/>
                </a:cubicBezTo>
                <a:cubicBezTo>
                  <a:pt x="792" y="1264"/>
                  <a:pt x="806" y="1107"/>
                  <a:pt x="803" y="1098"/>
                </a:cubicBezTo>
                <a:cubicBezTo>
                  <a:pt x="804" y="1068"/>
                  <a:pt x="820" y="1011"/>
                  <a:pt x="818" y="980"/>
                </a:cubicBezTo>
                <a:cubicBezTo>
                  <a:pt x="820" y="942"/>
                  <a:pt x="825" y="918"/>
                  <a:pt x="825" y="904"/>
                </a:cubicBezTo>
                <a:cubicBezTo>
                  <a:pt x="825" y="902"/>
                  <a:pt x="825" y="902"/>
                  <a:pt x="825" y="902"/>
                </a:cubicBezTo>
                <a:cubicBezTo>
                  <a:pt x="826" y="915"/>
                  <a:pt x="827" y="926"/>
                  <a:pt x="827" y="932"/>
                </a:cubicBezTo>
                <a:cubicBezTo>
                  <a:pt x="829" y="942"/>
                  <a:pt x="829" y="957"/>
                  <a:pt x="831" y="960"/>
                </a:cubicBezTo>
                <a:cubicBezTo>
                  <a:pt x="833" y="975"/>
                  <a:pt x="845" y="1059"/>
                  <a:pt x="846" y="1090"/>
                </a:cubicBezTo>
                <a:cubicBezTo>
                  <a:pt x="840" y="1132"/>
                  <a:pt x="839" y="1159"/>
                  <a:pt x="851" y="1219"/>
                </a:cubicBezTo>
                <a:cubicBezTo>
                  <a:pt x="856" y="1251"/>
                  <a:pt x="914" y="1393"/>
                  <a:pt x="917" y="1409"/>
                </a:cubicBezTo>
                <a:cubicBezTo>
                  <a:pt x="920" y="1425"/>
                  <a:pt x="924" y="1441"/>
                  <a:pt x="926" y="1445"/>
                </a:cubicBezTo>
                <a:cubicBezTo>
                  <a:pt x="928" y="1449"/>
                  <a:pt x="914" y="1471"/>
                  <a:pt x="918" y="1486"/>
                </a:cubicBezTo>
                <a:cubicBezTo>
                  <a:pt x="922" y="1500"/>
                  <a:pt x="896" y="1546"/>
                  <a:pt x="904" y="1589"/>
                </a:cubicBezTo>
                <a:cubicBezTo>
                  <a:pt x="912" y="1632"/>
                  <a:pt x="913" y="1638"/>
                  <a:pt x="914" y="1647"/>
                </a:cubicBezTo>
                <a:cubicBezTo>
                  <a:pt x="915" y="1657"/>
                  <a:pt x="921" y="1667"/>
                  <a:pt x="924" y="1679"/>
                </a:cubicBezTo>
                <a:cubicBezTo>
                  <a:pt x="927" y="1691"/>
                  <a:pt x="932" y="1720"/>
                  <a:pt x="939" y="1720"/>
                </a:cubicBezTo>
                <a:cubicBezTo>
                  <a:pt x="940" y="1720"/>
                  <a:pt x="941" y="1720"/>
                  <a:pt x="941" y="1720"/>
                </a:cubicBezTo>
                <a:cubicBezTo>
                  <a:pt x="942" y="1720"/>
                  <a:pt x="942" y="1720"/>
                  <a:pt x="942" y="1720"/>
                </a:cubicBezTo>
                <a:cubicBezTo>
                  <a:pt x="942" y="1720"/>
                  <a:pt x="943" y="1720"/>
                  <a:pt x="943" y="1720"/>
                </a:cubicBezTo>
                <a:cubicBezTo>
                  <a:pt x="943" y="1720"/>
                  <a:pt x="943" y="1720"/>
                  <a:pt x="944" y="1720"/>
                </a:cubicBezTo>
                <a:cubicBezTo>
                  <a:pt x="944" y="1720"/>
                  <a:pt x="944" y="1720"/>
                  <a:pt x="944" y="1719"/>
                </a:cubicBezTo>
                <a:cubicBezTo>
                  <a:pt x="945" y="1719"/>
                  <a:pt x="945" y="1719"/>
                  <a:pt x="945" y="1719"/>
                </a:cubicBezTo>
                <a:cubicBezTo>
                  <a:pt x="945" y="1719"/>
                  <a:pt x="945" y="1719"/>
                  <a:pt x="945" y="1719"/>
                </a:cubicBezTo>
                <a:cubicBezTo>
                  <a:pt x="946" y="1718"/>
                  <a:pt x="946" y="1718"/>
                  <a:pt x="947" y="1717"/>
                </a:cubicBezTo>
                <a:cubicBezTo>
                  <a:pt x="947" y="1717"/>
                  <a:pt x="947" y="1717"/>
                  <a:pt x="947" y="1717"/>
                </a:cubicBezTo>
                <a:cubicBezTo>
                  <a:pt x="947" y="1717"/>
                  <a:pt x="947" y="1717"/>
                  <a:pt x="947" y="1716"/>
                </a:cubicBezTo>
                <a:cubicBezTo>
                  <a:pt x="947" y="1716"/>
                  <a:pt x="947" y="1716"/>
                  <a:pt x="947" y="1716"/>
                </a:cubicBezTo>
                <a:cubicBezTo>
                  <a:pt x="947" y="1717"/>
                  <a:pt x="947" y="1717"/>
                  <a:pt x="947" y="1717"/>
                </a:cubicBezTo>
                <a:cubicBezTo>
                  <a:pt x="947" y="1717"/>
                  <a:pt x="947" y="1716"/>
                  <a:pt x="947" y="1716"/>
                </a:cubicBezTo>
                <a:cubicBezTo>
                  <a:pt x="947" y="1716"/>
                  <a:pt x="947" y="1716"/>
                  <a:pt x="947" y="1716"/>
                </a:cubicBezTo>
                <a:cubicBezTo>
                  <a:pt x="947" y="1716"/>
                  <a:pt x="947" y="1715"/>
                  <a:pt x="947" y="1715"/>
                </a:cubicBezTo>
                <a:cubicBezTo>
                  <a:pt x="947" y="1715"/>
                  <a:pt x="949" y="1742"/>
                  <a:pt x="963" y="1742"/>
                </a:cubicBezTo>
                <a:cubicBezTo>
                  <a:pt x="972" y="1741"/>
                  <a:pt x="972" y="1733"/>
                  <a:pt x="972" y="1733"/>
                </a:cubicBezTo>
                <a:cubicBezTo>
                  <a:pt x="972" y="1733"/>
                  <a:pt x="974" y="1755"/>
                  <a:pt x="987" y="1753"/>
                </a:cubicBezTo>
                <a:cubicBezTo>
                  <a:pt x="999" y="1751"/>
                  <a:pt x="999" y="1739"/>
                  <a:pt x="999" y="1739"/>
                </a:cubicBezTo>
                <a:cubicBezTo>
                  <a:pt x="1007" y="1743"/>
                  <a:pt x="1020" y="1742"/>
                  <a:pt x="1023" y="1728"/>
                </a:cubicBezTo>
                <a:cubicBezTo>
                  <a:pt x="1026" y="1714"/>
                  <a:pt x="1033" y="1686"/>
                  <a:pt x="1032" y="1675"/>
                </a:cubicBezTo>
                <a:cubicBezTo>
                  <a:pt x="1032" y="1665"/>
                  <a:pt x="1039" y="1642"/>
                  <a:pt x="1039" y="1633"/>
                </a:cubicBezTo>
                <a:cubicBezTo>
                  <a:pt x="1046" y="1606"/>
                  <a:pt x="1053" y="1597"/>
                  <a:pt x="1051" y="1589"/>
                </a:cubicBezTo>
                <a:cubicBezTo>
                  <a:pt x="1060" y="1599"/>
                  <a:pt x="1068" y="1609"/>
                  <a:pt x="1072" y="1611"/>
                </a:cubicBezTo>
                <a:cubicBezTo>
                  <a:pt x="1074" y="1627"/>
                  <a:pt x="1090" y="1651"/>
                  <a:pt x="1103" y="1652"/>
                </a:cubicBezTo>
                <a:cubicBezTo>
                  <a:pt x="1120" y="1653"/>
                  <a:pt x="1116" y="1641"/>
                  <a:pt x="1111" y="1628"/>
                </a:cubicBezTo>
                <a:close/>
                <a:moveTo>
                  <a:pt x="672" y="310"/>
                </a:moveTo>
                <a:cubicBezTo>
                  <a:pt x="672" y="310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lose/>
              </a:path>
            </a:pathLst>
          </a:custGeom>
          <a:noFill/>
          <a:ln w="4763" cap="rnd">
            <a:solidFill>
              <a:srgbClr val="34343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58375" name="Oval 625"/>
          <p:cNvSpPr>
            <a:spLocks noChangeAspect="1" noChangeArrowheads="1"/>
          </p:cNvSpPr>
          <p:nvPr/>
        </p:nvSpPr>
        <p:spPr bwMode="auto">
          <a:xfrm>
            <a:off x="1636081" y="1630035"/>
            <a:ext cx="254794" cy="252413"/>
          </a:xfrm>
          <a:prstGeom prst="ellipse">
            <a:avLst/>
          </a:prstGeom>
          <a:solidFill>
            <a:srgbClr val="99CC99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Oval 627"/>
          <p:cNvSpPr>
            <a:spLocks noChangeAspect="1" noChangeArrowheads="1"/>
          </p:cNvSpPr>
          <p:nvPr/>
        </p:nvSpPr>
        <p:spPr bwMode="auto">
          <a:xfrm>
            <a:off x="1928975" y="1709807"/>
            <a:ext cx="254794" cy="2476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77" name="Oval 628"/>
          <p:cNvSpPr>
            <a:spLocks noChangeAspect="1" noChangeArrowheads="1"/>
          </p:cNvSpPr>
          <p:nvPr/>
        </p:nvSpPr>
        <p:spPr bwMode="auto">
          <a:xfrm>
            <a:off x="1457487" y="1671707"/>
            <a:ext cx="254794" cy="248841"/>
          </a:xfrm>
          <a:prstGeom prst="ellipse">
            <a:avLst/>
          </a:prstGeom>
          <a:solidFill>
            <a:srgbClr val="FF0000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78" name="Oval 629"/>
          <p:cNvSpPr>
            <a:spLocks noChangeAspect="1" noChangeArrowheads="1"/>
          </p:cNvSpPr>
          <p:nvPr/>
        </p:nvSpPr>
        <p:spPr bwMode="auto">
          <a:xfrm>
            <a:off x="1601553" y="1853873"/>
            <a:ext cx="254794" cy="247650"/>
          </a:xfrm>
          <a:prstGeom prst="ellipse">
            <a:avLst/>
          </a:prstGeom>
          <a:solidFill>
            <a:srgbClr val="3366FF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79" name="Oval 632"/>
          <p:cNvSpPr>
            <a:spLocks noChangeAspect="1" noChangeArrowheads="1"/>
          </p:cNvSpPr>
          <p:nvPr/>
        </p:nvSpPr>
        <p:spPr bwMode="auto">
          <a:xfrm>
            <a:off x="1774192" y="1622892"/>
            <a:ext cx="251222" cy="252413"/>
          </a:xfrm>
          <a:prstGeom prst="ellipse">
            <a:avLst/>
          </a:prstGeom>
          <a:solidFill>
            <a:srgbClr val="FF6600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80" name="Oval 634"/>
          <p:cNvSpPr>
            <a:spLocks noChangeAspect="1" noChangeArrowheads="1"/>
          </p:cNvSpPr>
          <p:nvPr/>
        </p:nvSpPr>
        <p:spPr bwMode="auto">
          <a:xfrm>
            <a:off x="1509874" y="1466920"/>
            <a:ext cx="251222" cy="24884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9" name="Oval 625"/>
          <p:cNvSpPr>
            <a:spLocks noChangeAspect="1" noChangeArrowheads="1"/>
          </p:cNvSpPr>
          <p:nvPr/>
        </p:nvSpPr>
        <p:spPr bwMode="auto">
          <a:xfrm>
            <a:off x="1759906" y="1832442"/>
            <a:ext cx="254794" cy="2524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" name="Oval 628"/>
          <p:cNvSpPr>
            <a:spLocks noChangeAspect="1" noChangeArrowheads="1"/>
          </p:cNvSpPr>
          <p:nvPr/>
        </p:nvSpPr>
        <p:spPr bwMode="auto">
          <a:xfrm>
            <a:off x="2175434" y="1577649"/>
            <a:ext cx="255985" cy="24884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" name="Oval 632"/>
          <p:cNvSpPr>
            <a:spLocks noChangeAspect="1" noChangeArrowheads="1"/>
          </p:cNvSpPr>
          <p:nvPr/>
        </p:nvSpPr>
        <p:spPr bwMode="auto">
          <a:xfrm>
            <a:off x="1457488" y="1834823"/>
            <a:ext cx="250031" cy="252413"/>
          </a:xfrm>
          <a:prstGeom prst="ellipse">
            <a:avLst/>
          </a:prstGeom>
          <a:solidFill>
            <a:schemeClr val="accent5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4" name="Group 27"/>
          <p:cNvGrpSpPr>
            <a:grpSpLocks noChangeAspect="1"/>
          </p:cNvGrpSpPr>
          <p:nvPr/>
        </p:nvGrpSpPr>
        <p:grpSpPr bwMode="auto">
          <a:xfrm rot="7843223">
            <a:off x="2315915" y="1983184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37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" name="Group 27"/>
          <p:cNvGrpSpPr>
            <a:grpSpLocks noChangeAspect="1"/>
          </p:cNvGrpSpPr>
          <p:nvPr/>
        </p:nvGrpSpPr>
        <p:grpSpPr bwMode="auto">
          <a:xfrm rot="7250001">
            <a:off x="2403309" y="1921873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47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" name="Group 27"/>
          <p:cNvGrpSpPr>
            <a:grpSpLocks noChangeAspect="1"/>
          </p:cNvGrpSpPr>
          <p:nvPr/>
        </p:nvGrpSpPr>
        <p:grpSpPr bwMode="auto">
          <a:xfrm rot="6637556">
            <a:off x="2450269" y="1821340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51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387" name="Oval 629"/>
          <p:cNvSpPr>
            <a:spLocks noChangeAspect="1" noChangeArrowheads="1"/>
          </p:cNvSpPr>
          <p:nvPr/>
        </p:nvSpPr>
        <p:spPr bwMode="auto">
          <a:xfrm>
            <a:off x="2133762" y="1795532"/>
            <a:ext cx="254794" cy="248841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7" name="Group 27"/>
          <p:cNvGrpSpPr>
            <a:grpSpLocks noChangeAspect="1"/>
          </p:cNvGrpSpPr>
          <p:nvPr/>
        </p:nvGrpSpPr>
        <p:grpSpPr bwMode="auto">
          <a:xfrm rot="6637556">
            <a:off x="2118108" y="2212789"/>
            <a:ext cx="42641" cy="209172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55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389" name="Oval 630"/>
          <p:cNvSpPr>
            <a:spLocks noChangeAspect="1" noChangeArrowheads="1"/>
          </p:cNvSpPr>
          <p:nvPr/>
        </p:nvSpPr>
        <p:spPr bwMode="auto">
          <a:xfrm>
            <a:off x="1842059" y="2124145"/>
            <a:ext cx="254794" cy="248841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8" name="Group 27"/>
          <p:cNvGrpSpPr>
            <a:grpSpLocks noChangeAspect="1"/>
          </p:cNvGrpSpPr>
          <p:nvPr/>
        </p:nvGrpSpPr>
        <p:grpSpPr bwMode="auto">
          <a:xfrm rot="2443223">
            <a:off x="2196420" y="1410707"/>
            <a:ext cx="44693" cy="199571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59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" name="Group 27"/>
          <p:cNvGrpSpPr>
            <a:grpSpLocks noChangeAspect="1"/>
          </p:cNvGrpSpPr>
          <p:nvPr/>
        </p:nvGrpSpPr>
        <p:grpSpPr bwMode="auto">
          <a:xfrm rot="1850001">
            <a:off x="2122081" y="1355003"/>
            <a:ext cx="44693" cy="199571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63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27"/>
          <p:cNvGrpSpPr>
            <a:grpSpLocks noChangeAspect="1"/>
          </p:cNvGrpSpPr>
          <p:nvPr/>
        </p:nvGrpSpPr>
        <p:grpSpPr bwMode="auto">
          <a:xfrm rot="1237556">
            <a:off x="2008351" y="1342394"/>
            <a:ext cx="44693" cy="199571"/>
            <a:chOff x="6848679" y="3883687"/>
            <a:chExt cx="254530" cy="1289846"/>
          </a:xfrm>
          <a:solidFill>
            <a:srgbClr val="CC0000"/>
          </a:solidFill>
        </p:grpSpPr>
        <p:sp>
          <p:nvSpPr>
            <p:cNvPr id="67" name="AutoShape 31"/>
            <p:cNvSpPr>
              <a:spLocks/>
            </p:cNvSpPr>
            <p:nvPr/>
          </p:nvSpPr>
          <p:spPr bwMode="auto">
            <a:xfrm>
              <a:off x="6930031" y="4575442"/>
              <a:ext cx="98959" cy="598091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" name="AutoShape 32"/>
            <p:cNvSpPr>
              <a:spLocks/>
            </p:cNvSpPr>
            <p:nvPr/>
          </p:nvSpPr>
          <p:spPr bwMode="auto">
            <a:xfrm>
              <a:off x="6855811" y="4013122"/>
              <a:ext cx="247398" cy="610969"/>
            </a:xfrm>
            <a:prstGeom prst="roundRect">
              <a:avLst>
                <a:gd name="adj" fmla="val 50000"/>
              </a:avLst>
            </a:prstGeom>
            <a:solidFill>
              <a:srgbClr val="17375E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9" name="AutoShape 33"/>
            <p:cNvSpPr>
              <a:spLocks/>
            </p:cNvSpPr>
            <p:nvPr/>
          </p:nvSpPr>
          <p:spPr bwMode="auto">
            <a:xfrm>
              <a:off x="6848679" y="3883687"/>
              <a:ext cx="242889" cy="34978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35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393" name="Oval 634"/>
          <p:cNvSpPr>
            <a:spLocks noChangeAspect="1" noChangeArrowheads="1"/>
          </p:cNvSpPr>
          <p:nvPr/>
        </p:nvSpPr>
        <p:spPr bwMode="auto">
          <a:xfrm>
            <a:off x="1937309" y="1489543"/>
            <a:ext cx="251222" cy="248840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95" name="TextBox 4"/>
          <p:cNvSpPr txBox="1">
            <a:spLocks noChangeArrowheads="1"/>
          </p:cNvSpPr>
          <p:nvPr/>
        </p:nvSpPr>
        <p:spPr bwMode="auto">
          <a:xfrm>
            <a:off x="1992077" y="1121639"/>
            <a:ext cx="4892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PD-1</a:t>
            </a:r>
          </a:p>
        </p:txBody>
      </p:sp>
      <p:sp>
        <p:nvSpPr>
          <p:cNvPr id="35845" name="Freeform 35844"/>
          <p:cNvSpPr/>
          <p:nvPr/>
        </p:nvSpPr>
        <p:spPr>
          <a:xfrm>
            <a:off x="2576674" y="2021751"/>
            <a:ext cx="852488" cy="180975"/>
          </a:xfrm>
          <a:custGeom>
            <a:avLst/>
            <a:gdLst>
              <a:gd name="connsiteX0" fmla="*/ 0 w 1135530"/>
              <a:gd name="connsiteY0" fmla="*/ 0 h 240719"/>
              <a:gd name="connsiteX1" fmla="*/ 672353 w 1135530"/>
              <a:gd name="connsiteY1" fmla="*/ 224118 h 240719"/>
              <a:gd name="connsiteX2" fmla="*/ 1135530 w 1135530"/>
              <a:gd name="connsiteY2" fmla="*/ 224118 h 24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5530" h="240719">
                <a:moveTo>
                  <a:pt x="0" y="0"/>
                </a:moveTo>
                <a:cubicBezTo>
                  <a:pt x="241549" y="93382"/>
                  <a:pt x="483098" y="186765"/>
                  <a:pt x="672353" y="224118"/>
                </a:cubicBezTo>
                <a:cubicBezTo>
                  <a:pt x="861608" y="261471"/>
                  <a:pt x="1135530" y="224118"/>
                  <a:pt x="1135530" y="224118"/>
                </a:cubicBezTo>
              </a:path>
            </a:pathLst>
          </a:custGeom>
          <a:ln w="285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grpSp>
        <p:nvGrpSpPr>
          <p:cNvPr id="14" name="Group 35847"/>
          <p:cNvGrpSpPr>
            <a:grpSpLocks/>
          </p:cNvGrpSpPr>
          <p:nvPr/>
        </p:nvGrpSpPr>
        <p:grpSpPr bwMode="auto">
          <a:xfrm>
            <a:off x="3464400" y="2187265"/>
            <a:ext cx="442202" cy="313118"/>
            <a:chOff x="5557282" y="2857263"/>
            <a:chExt cx="590097" cy="417666"/>
          </a:xfrm>
        </p:grpSpPr>
        <p:grpSp>
          <p:nvGrpSpPr>
            <p:cNvPr id="15" name="Group 27"/>
            <p:cNvGrpSpPr>
              <a:grpSpLocks noChangeAspect="1"/>
            </p:cNvGrpSpPr>
            <p:nvPr/>
          </p:nvGrpSpPr>
          <p:grpSpPr bwMode="auto">
            <a:xfrm rot="7843223">
              <a:off x="5800364" y="3107054"/>
              <a:ext cx="56855" cy="278896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25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6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" name="Group 27"/>
            <p:cNvGrpSpPr>
              <a:grpSpLocks noChangeAspect="1"/>
            </p:cNvGrpSpPr>
            <p:nvPr/>
          </p:nvGrpSpPr>
          <p:grpSpPr bwMode="auto">
            <a:xfrm rot="7250001">
              <a:off x="5916889" y="3025307"/>
              <a:ext cx="56855" cy="278896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22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3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7" name="Group 27"/>
            <p:cNvGrpSpPr>
              <a:grpSpLocks noChangeAspect="1"/>
            </p:cNvGrpSpPr>
            <p:nvPr/>
          </p:nvGrpSpPr>
          <p:grpSpPr bwMode="auto">
            <a:xfrm rot="6637556">
              <a:off x="5979503" y="2891263"/>
              <a:ext cx="56855" cy="278896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19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0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1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8420" name="Oval 629"/>
            <p:cNvSpPr>
              <a:spLocks noChangeAspect="1" noChangeArrowheads="1"/>
            </p:cNvSpPr>
            <p:nvPr/>
          </p:nvSpPr>
          <p:spPr bwMode="auto">
            <a:xfrm>
              <a:off x="5557282" y="2857263"/>
              <a:ext cx="340068" cy="33147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26262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 i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18" name="Group 35846"/>
          <p:cNvGrpSpPr>
            <a:grpSpLocks/>
          </p:cNvGrpSpPr>
          <p:nvPr/>
        </p:nvGrpSpPr>
        <p:grpSpPr bwMode="auto">
          <a:xfrm>
            <a:off x="3418516" y="1777673"/>
            <a:ext cx="303572" cy="395519"/>
            <a:chOff x="5295526" y="2252666"/>
            <a:chExt cx="405103" cy="527579"/>
          </a:xfrm>
        </p:grpSpPr>
        <p:grpSp>
          <p:nvGrpSpPr>
            <p:cNvPr id="20" name="Group 27"/>
            <p:cNvGrpSpPr>
              <a:grpSpLocks noChangeAspect="1"/>
            </p:cNvGrpSpPr>
            <p:nvPr/>
          </p:nvGrpSpPr>
          <p:grpSpPr bwMode="auto">
            <a:xfrm rot="2443223">
              <a:off x="5641039" y="2343750"/>
              <a:ext cx="59590" cy="266095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13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" name="Group 27"/>
            <p:cNvGrpSpPr>
              <a:grpSpLocks noChangeAspect="1"/>
            </p:cNvGrpSpPr>
            <p:nvPr/>
          </p:nvGrpSpPr>
          <p:grpSpPr bwMode="auto">
            <a:xfrm rot="1850001">
              <a:off x="5541920" y="2269478"/>
              <a:ext cx="59590" cy="266095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10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4" name="Group 27"/>
            <p:cNvGrpSpPr>
              <a:grpSpLocks noChangeAspect="1"/>
            </p:cNvGrpSpPr>
            <p:nvPr/>
          </p:nvGrpSpPr>
          <p:grpSpPr bwMode="auto">
            <a:xfrm rot="1237556">
              <a:off x="5390281" y="2252666"/>
              <a:ext cx="59590" cy="266095"/>
              <a:chOff x="6848679" y="3883687"/>
              <a:chExt cx="254530" cy="1289846"/>
            </a:xfrm>
            <a:solidFill>
              <a:srgbClr val="CC0000"/>
            </a:solidFill>
          </p:grpSpPr>
          <p:sp>
            <p:nvSpPr>
              <p:cNvPr id="107" name="AutoShape 31"/>
              <p:cNvSpPr>
                <a:spLocks/>
              </p:cNvSpPr>
              <p:nvPr/>
            </p:nvSpPr>
            <p:spPr bwMode="auto">
              <a:xfrm>
                <a:off x="6930031" y="4575442"/>
                <a:ext cx="98959" cy="598091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AutoShape 32"/>
              <p:cNvSpPr>
                <a:spLocks/>
              </p:cNvSpPr>
              <p:nvPr/>
            </p:nvSpPr>
            <p:spPr bwMode="auto">
              <a:xfrm>
                <a:off x="6855811" y="4013122"/>
                <a:ext cx="247398" cy="610969"/>
              </a:xfrm>
              <a:prstGeom prst="roundRect">
                <a:avLst>
                  <a:gd name="adj" fmla="val 50000"/>
                </a:avLst>
              </a:prstGeom>
              <a:solidFill>
                <a:srgbClr val="17375E"/>
              </a:solidFill>
              <a:ln w="12700">
                <a:solidFill>
                  <a:srgbClr val="1F497D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AutoShape 33"/>
              <p:cNvSpPr>
                <a:spLocks/>
              </p:cNvSpPr>
              <p:nvPr/>
            </p:nvSpPr>
            <p:spPr bwMode="auto">
              <a:xfrm>
                <a:off x="6848679" y="3883687"/>
                <a:ext cx="242889" cy="34978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35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58416" name="Oval 634"/>
            <p:cNvSpPr>
              <a:spLocks noChangeAspect="1" noChangeArrowheads="1"/>
            </p:cNvSpPr>
            <p:nvPr/>
          </p:nvSpPr>
          <p:spPr bwMode="auto">
            <a:xfrm>
              <a:off x="5295526" y="2448774"/>
              <a:ext cx="334914" cy="33147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26262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900" i="1" dirty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grpSp>
        <p:nvGrpSpPr>
          <p:cNvPr id="25" name="Group 35845"/>
          <p:cNvGrpSpPr>
            <a:grpSpLocks/>
          </p:cNvGrpSpPr>
          <p:nvPr/>
        </p:nvGrpSpPr>
        <p:grpSpPr bwMode="auto">
          <a:xfrm rot="10800000">
            <a:off x="3031492" y="2338947"/>
            <a:ext cx="252512" cy="135017"/>
            <a:chOff x="5576935" y="2410808"/>
            <a:chExt cx="336964" cy="180098"/>
          </a:xfrm>
        </p:grpSpPr>
        <p:sp>
          <p:nvSpPr>
            <p:cNvPr id="58410" name="AutoShape 33"/>
            <p:cNvSpPr>
              <a:spLocks/>
            </p:cNvSpPr>
            <p:nvPr/>
          </p:nvSpPr>
          <p:spPr bwMode="auto">
            <a:xfrm rot="2443223">
              <a:off x="5857034" y="2518745"/>
              <a:ext cx="56865" cy="721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411" name="AutoShape 33"/>
            <p:cNvSpPr>
              <a:spLocks/>
            </p:cNvSpPr>
            <p:nvPr/>
          </p:nvSpPr>
          <p:spPr bwMode="auto">
            <a:xfrm rot="1850001">
              <a:off x="5744220" y="2434892"/>
              <a:ext cx="56865" cy="721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58412" name="AutoShape 33"/>
            <p:cNvSpPr>
              <a:spLocks/>
            </p:cNvSpPr>
            <p:nvPr/>
          </p:nvSpPr>
          <p:spPr bwMode="auto">
            <a:xfrm rot="1237556">
              <a:off x="5576935" y="2410808"/>
              <a:ext cx="56865" cy="721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58398" name="Image 116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5850">
            <a:off x="2725502" y="2189630"/>
            <a:ext cx="353616" cy="42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0" name="Oval 634"/>
          <p:cNvSpPr>
            <a:spLocks noChangeAspect="1" noChangeArrowheads="1"/>
          </p:cNvSpPr>
          <p:nvPr/>
        </p:nvSpPr>
        <p:spPr bwMode="auto">
          <a:xfrm>
            <a:off x="1726567" y="1426438"/>
            <a:ext cx="251222" cy="247650"/>
          </a:xfrm>
          <a:prstGeom prst="ellipse">
            <a:avLst/>
          </a:prstGeom>
          <a:solidFill>
            <a:schemeClr val="accent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401" name="Oval 634"/>
          <p:cNvSpPr>
            <a:spLocks noChangeAspect="1" noChangeArrowheads="1"/>
          </p:cNvSpPr>
          <p:nvPr/>
        </p:nvSpPr>
        <p:spPr bwMode="auto">
          <a:xfrm>
            <a:off x="1973028" y="1918168"/>
            <a:ext cx="251222" cy="248840"/>
          </a:xfrm>
          <a:prstGeom prst="ellipse">
            <a:avLst/>
          </a:prstGeom>
          <a:solidFill>
            <a:srgbClr val="3366FF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402" name="TextBox 148"/>
          <p:cNvSpPr txBox="1">
            <a:spLocks noChangeArrowheads="1"/>
          </p:cNvSpPr>
          <p:nvPr/>
        </p:nvSpPr>
        <p:spPr bwMode="auto">
          <a:xfrm>
            <a:off x="2794663" y="1502639"/>
            <a:ext cx="16690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Melan-A specific T cells</a:t>
            </a:r>
          </a:p>
        </p:txBody>
      </p:sp>
      <p:sp>
        <p:nvSpPr>
          <p:cNvPr id="58403" name="TextBox 149"/>
          <p:cNvSpPr txBox="1">
            <a:spLocks noChangeArrowheads="1"/>
          </p:cNvSpPr>
          <p:nvPr/>
        </p:nvSpPr>
        <p:spPr bwMode="auto">
          <a:xfrm>
            <a:off x="2455231" y="2615874"/>
            <a:ext cx="923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12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PD-1 </a:t>
            </a:r>
            <a:r>
              <a:rPr lang="en-US" sz="1200" b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mAb</a:t>
            </a:r>
            <a:endParaRPr lang="en-US" sz="1200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8404" name="Oval 627"/>
          <p:cNvSpPr>
            <a:spLocks noChangeAspect="1" noChangeArrowheads="1"/>
          </p:cNvSpPr>
          <p:nvPr/>
        </p:nvSpPr>
        <p:spPr bwMode="auto">
          <a:xfrm>
            <a:off x="1770621" y="2043182"/>
            <a:ext cx="254794" cy="248841"/>
          </a:xfrm>
          <a:prstGeom prst="ellipse">
            <a:avLst/>
          </a:prstGeom>
          <a:solidFill>
            <a:srgbClr val="660066"/>
          </a:solidFill>
          <a:ln w="9525">
            <a:solidFill>
              <a:srgbClr val="26262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900" i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18" name="Image 3" descr="ligneCRCNAp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Rectangle 3"/>
          <p:cNvSpPr>
            <a:spLocks noChangeArrowheads="1"/>
          </p:cNvSpPr>
          <p:nvPr/>
        </p:nvSpPr>
        <p:spPr bwMode="auto">
          <a:xfrm>
            <a:off x="50800" y="55563"/>
            <a:ext cx="896189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000"/>
                </a:solidFill>
                <a:latin typeface="Calibri" charset="0"/>
              </a:rPr>
              <a:t>Introduction</a:t>
            </a:r>
            <a:endParaRPr lang="en-US" dirty="0">
              <a:solidFill>
                <a:srgbClr val="005000"/>
              </a:solidFill>
              <a:latin typeface="Calibri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 flipH="1">
            <a:off x="4659198" y="1510299"/>
            <a:ext cx="448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Evolution of Melan-A specific T cell repertoire upon PD-1 blockade in melanoma patients?</a:t>
            </a:r>
          </a:p>
        </p:txBody>
      </p:sp>
      <p:grpSp>
        <p:nvGrpSpPr>
          <p:cNvPr id="177" name="Grouper 115"/>
          <p:cNvGrpSpPr>
            <a:grpSpLocks noChangeAspect="1"/>
          </p:cNvGrpSpPr>
          <p:nvPr/>
        </p:nvGrpSpPr>
        <p:grpSpPr bwMode="auto">
          <a:xfrm>
            <a:off x="800131" y="3179853"/>
            <a:ext cx="2245223" cy="1847819"/>
            <a:chOff x="3033360" y="2884488"/>
            <a:chExt cx="3026919" cy="2481773"/>
          </a:xfrm>
        </p:grpSpPr>
        <p:pic>
          <p:nvPicPr>
            <p:cNvPr id="181" name="Image 116" descr="meanCopy of M2 Activation PD-1_TIGIT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33360" y="2884488"/>
              <a:ext cx="3026919" cy="21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2" name="ZoneTexte 76"/>
            <p:cNvSpPr txBox="1">
              <a:spLocks noChangeArrowheads="1"/>
            </p:cNvSpPr>
            <p:nvPr/>
          </p:nvSpPr>
          <p:spPr bwMode="auto">
            <a:xfrm>
              <a:off x="4152808" y="5080488"/>
              <a:ext cx="378625" cy="27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750" b="1" dirty="0">
                  <a:ea typeface="Arial" charset="0"/>
                  <a:cs typeface="Arial" charset="0"/>
                </a:rPr>
                <a:t>T0</a:t>
              </a:r>
            </a:p>
          </p:txBody>
        </p:sp>
        <p:sp>
          <p:nvSpPr>
            <p:cNvPr id="183" name="ZoneTexte 77"/>
            <p:cNvSpPr txBox="1">
              <a:spLocks noChangeArrowheads="1"/>
            </p:cNvSpPr>
            <p:nvPr/>
          </p:nvSpPr>
          <p:spPr bwMode="auto">
            <a:xfrm>
              <a:off x="5124982" y="5087237"/>
              <a:ext cx="426169" cy="27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750" b="1" dirty="0">
                  <a:ea typeface="Arial" charset="0"/>
                  <a:cs typeface="Arial" charset="0"/>
                </a:rPr>
                <a:t>M2</a:t>
              </a:r>
            </a:p>
          </p:txBody>
        </p:sp>
        <p:sp>
          <p:nvSpPr>
            <p:cNvPr id="184" name="Accolade ouvrante 183"/>
            <p:cNvSpPr/>
            <p:nvPr/>
          </p:nvSpPr>
          <p:spPr bwMode="auto">
            <a:xfrm rot="16200000">
              <a:off x="5226029" y="4788573"/>
              <a:ext cx="139485" cy="582271"/>
            </a:xfrm>
            <a:prstGeom prst="leftBrac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r">
                <a:defRPr/>
              </a:pPr>
              <a:endParaRPr lang="en-US" sz="1350" dirty="0"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a:endParaRPr>
            </a:p>
          </p:txBody>
        </p:sp>
      </p:grpSp>
      <p:sp>
        <p:nvSpPr>
          <p:cNvPr id="185" name="ZoneTexte 68"/>
          <p:cNvSpPr txBox="1">
            <a:spLocks noChangeArrowheads="1"/>
          </p:cNvSpPr>
          <p:nvPr/>
        </p:nvSpPr>
        <p:spPr bwMode="auto">
          <a:xfrm>
            <a:off x="1558371" y="5225138"/>
            <a:ext cx="6027257" cy="12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75" dirty="0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CD8 T cells with </a:t>
            </a:r>
            <a:r>
              <a:rPr lang="en-US" sz="1275" b="1" dirty="0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high functional avidity </a:t>
            </a:r>
            <a:r>
              <a:rPr lang="en-US" sz="1275" dirty="0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(PD-1</a:t>
            </a:r>
            <a:r>
              <a:rPr lang="en-US" sz="1275" baseline="30000" dirty="0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high</a:t>
            </a:r>
            <a:r>
              <a:rPr lang="en-US" sz="1275" dirty="0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) are a target of anti-PD-1 therapy</a:t>
            </a:r>
          </a:p>
          <a:p>
            <a:pPr marL="214313" indent="-214313" algn="ctr">
              <a:buFont typeface="Arial" charset="0"/>
              <a:buChar char="•"/>
            </a:pPr>
            <a:endParaRPr lang="en-US" sz="1275" dirty="0">
              <a:solidFill>
                <a:srgbClr val="8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1275" dirty="0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The emergence of Melan-A specific </a:t>
            </a:r>
            <a:r>
              <a:rPr lang="en-US" sz="1275" dirty="0" err="1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neoclonotypes</a:t>
            </a:r>
            <a:r>
              <a:rPr lang="en-US" sz="1275" dirty="0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 seems </a:t>
            </a:r>
          </a:p>
          <a:p>
            <a:pPr algn="ctr"/>
            <a:r>
              <a:rPr lang="en-US" sz="1275" dirty="0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to reflect anti-PD-1 therapeutic efficacy</a:t>
            </a:r>
          </a:p>
          <a:p>
            <a:pPr algn="ctr"/>
            <a:endParaRPr lang="en-US" sz="1275" dirty="0">
              <a:solidFill>
                <a:srgbClr val="8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1275" b="1" dirty="0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PD-1 and TIGIT </a:t>
            </a:r>
            <a:r>
              <a:rPr lang="en-US" sz="1275" b="1" dirty="0" err="1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coexpression</a:t>
            </a:r>
            <a:r>
              <a:rPr lang="en-US" sz="1275" b="1" dirty="0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75" dirty="0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identifies neo-</a:t>
            </a:r>
            <a:r>
              <a:rPr lang="en-US" sz="1275" dirty="0" err="1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clonotypes</a:t>
            </a:r>
            <a:r>
              <a:rPr lang="en-US" sz="1275" dirty="0">
                <a:solidFill>
                  <a:srgbClr val="800000"/>
                </a:solidFill>
                <a:latin typeface="Calibri" charset="0"/>
                <a:ea typeface="Calibri" charset="0"/>
                <a:cs typeface="Calibri" charset="0"/>
              </a:rPr>
              <a:t> with high functional avidity</a:t>
            </a:r>
          </a:p>
        </p:txBody>
      </p:sp>
      <p:sp>
        <p:nvSpPr>
          <p:cNvPr id="186" name="ZoneTexte 185"/>
          <p:cNvSpPr txBox="1"/>
          <p:nvPr/>
        </p:nvSpPr>
        <p:spPr>
          <a:xfrm flipH="1">
            <a:off x="3582867" y="3647490"/>
            <a:ext cx="4985780" cy="646331"/>
          </a:xfrm>
          <a:prstGeom prst="rect">
            <a:avLst/>
          </a:prstGeom>
          <a:solidFill>
            <a:schemeClr val="accent2">
              <a:lumMod val="40000"/>
              <a:lumOff val="60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Melan-A specific neo-</a:t>
            </a:r>
            <a:r>
              <a:rPr lang="en-US" dirty="0" err="1"/>
              <a:t>clonotypes</a:t>
            </a:r>
            <a:r>
              <a:rPr lang="en-US" dirty="0"/>
              <a:t> can be identified by the co-expression of PD-1 and TIGIT markers</a:t>
            </a:r>
          </a:p>
        </p:txBody>
      </p:sp>
    </p:spTree>
    <p:extLst>
      <p:ext uri="{BB962C8B-B14F-4D97-AF65-F5344CB8AC3E}">
        <p14:creationId xmlns:p14="http://schemas.microsoft.com/office/powerpoint/2010/main" val="9614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 noChangeAspect="1"/>
          </p:cNvGrpSpPr>
          <p:nvPr/>
        </p:nvGrpSpPr>
        <p:grpSpPr bwMode="auto">
          <a:xfrm>
            <a:off x="2974582" y="1442187"/>
            <a:ext cx="456008" cy="1216021"/>
            <a:chOff x="2060" y="1730"/>
            <a:chExt cx="885" cy="2302"/>
          </a:xfrm>
        </p:grpSpPr>
        <p:sp>
          <p:nvSpPr>
            <p:cNvPr id="6" name="Freeform 27"/>
            <p:cNvSpPr>
              <a:spLocks noChangeAspect="1" noEditPoints="1"/>
            </p:cNvSpPr>
            <p:nvPr/>
          </p:nvSpPr>
          <p:spPr bwMode="auto">
            <a:xfrm>
              <a:off x="2060" y="1733"/>
              <a:ext cx="885" cy="2299"/>
            </a:xfrm>
            <a:custGeom>
              <a:avLst/>
              <a:gdLst>
                <a:gd name="T0" fmla="*/ 2 w 1120"/>
                <a:gd name="T1" fmla="*/ 2 h 2926"/>
                <a:gd name="T2" fmla="*/ 2 w 1120"/>
                <a:gd name="T3" fmla="*/ 2 h 2926"/>
                <a:gd name="T4" fmla="*/ 2 w 1120"/>
                <a:gd name="T5" fmla="*/ 2 h 2926"/>
                <a:gd name="T6" fmla="*/ 2 w 1120"/>
                <a:gd name="T7" fmla="*/ 2 h 2926"/>
                <a:gd name="T8" fmla="*/ 2 w 1120"/>
                <a:gd name="T9" fmla="*/ 2 h 2926"/>
                <a:gd name="T10" fmla="*/ 2 w 1120"/>
                <a:gd name="T11" fmla="*/ 2 h 2926"/>
                <a:gd name="T12" fmla="*/ 2 w 1120"/>
                <a:gd name="T13" fmla="*/ 2 h 2926"/>
                <a:gd name="T14" fmla="*/ 2 w 1120"/>
                <a:gd name="T15" fmla="*/ 2 h 2926"/>
                <a:gd name="T16" fmla="*/ 2 w 1120"/>
                <a:gd name="T17" fmla="*/ 2 h 2926"/>
                <a:gd name="T18" fmla="*/ 2 w 1120"/>
                <a:gd name="T19" fmla="*/ 2 h 2926"/>
                <a:gd name="T20" fmla="*/ 2 w 1120"/>
                <a:gd name="T21" fmla="*/ 2 h 2926"/>
                <a:gd name="T22" fmla="*/ 2 w 1120"/>
                <a:gd name="T23" fmla="*/ 2 h 2926"/>
                <a:gd name="T24" fmla="*/ 2 w 1120"/>
                <a:gd name="T25" fmla="*/ 2 h 2926"/>
                <a:gd name="T26" fmla="*/ 2 w 1120"/>
                <a:gd name="T27" fmla="*/ 2 h 2926"/>
                <a:gd name="T28" fmla="*/ 2 w 1120"/>
                <a:gd name="T29" fmla="*/ 2 h 2926"/>
                <a:gd name="T30" fmla="*/ 2 w 1120"/>
                <a:gd name="T31" fmla="*/ 2 h 2926"/>
                <a:gd name="T32" fmla="*/ 2 w 1120"/>
                <a:gd name="T33" fmla="*/ 2 h 2926"/>
                <a:gd name="T34" fmla="*/ 2 w 1120"/>
                <a:gd name="T35" fmla="*/ 2 h 2926"/>
                <a:gd name="T36" fmla="*/ 2 w 1120"/>
                <a:gd name="T37" fmla="*/ 2 h 2926"/>
                <a:gd name="T38" fmla="*/ 2 w 1120"/>
                <a:gd name="T39" fmla="*/ 2 h 2926"/>
                <a:gd name="T40" fmla="*/ 2 w 1120"/>
                <a:gd name="T41" fmla="*/ 2 h 2926"/>
                <a:gd name="T42" fmla="*/ 2 w 1120"/>
                <a:gd name="T43" fmla="*/ 2 h 2926"/>
                <a:gd name="T44" fmla="*/ 2 w 1120"/>
                <a:gd name="T45" fmla="*/ 2 h 2926"/>
                <a:gd name="T46" fmla="*/ 2 w 1120"/>
                <a:gd name="T47" fmla="*/ 2 h 2926"/>
                <a:gd name="T48" fmla="*/ 2 w 1120"/>
                <a:gd name="T49" fmla="*/ 2 h 2926"/>
                <a:gd name="T50" fmla="*/ 2 w 1120"/>
                <a:gd name="T51" fmla="*/ 2 h 2926"/>
                <a:gd name="T52" fmla="*/ 2 w 1120"/>
                <a:gd name="T53" fmla="*/ 2 h 2926"/>
                <a:gd name="T54" fmla="*/ 2 w 1120"/>
                <a:gd name="T55" fmla="*/ 2 h 2926"/>
                <a:gd name="T56" fmla="*/ 2 w 1120"/>
                <a:gd name="T57" fmla="*/ 2 h 2926"/>
                <a:gd name="T58" fmla="*/ 2 w 1120"/>
                <a:gd name="T59" fmla="*/ 2 h 2926"/>
                <a:gd name="T60" fmla="*/ 2 w 1120"/>
                <a:gd name="T61" fmla="*/ 2 h 2926"/>
                <a:gd name="T62" fmla="*/ 2 w 1120"/>
                <a:gd name="T63" fmla="*/ 2 h 2926"/>
                <a:gd name="T64" fmla="*/ 2 w 1120"/>
                <a:gd name="T65" fmla="*/ 2 h 2926"/>
                <a:gd name="T66" fmla="*/ 2 w 1120"/>
                <a:gd name="T67" fmla="*/ 2 h 2926"/>
                <a:gd name="T68" fmla="*/ 2 w 1120"/>
                <a:gd name="T69" fmla="*/ 2 h 2926"/>
                <a:gd name="T70" fmla="*/ 2 w 1120"/>
                <a:gd name="T71" fmla="*/ 2 h 2926"/>
                <a:gd name="T72" fmla="*/ 2 w 1120"/>
                <a:gd name="T73" fmla="*/ 2 h 2926"/>
                <a:gd name="T74" fmla="*/ 2 w 1120"/>
                <a:gd name="T75" fmla="*/ 2 h 2926"/>
                <a:gd name="T76" fmla="*/ 2 w 1120"/>
                <a:gd name="T77" fmla="*/ 2 h 2926"/>
                <a:gd name="T78" fmla="*/ 2 w 1120"/>
                <a:gd name="T79" fmla="*/ 2 h 2926"/>
                <a:gd name="T80" fmla="*/ 2 w 1120"/>
                <a:gd name="T81" fmla="*/ 2 h 2926"/>
                <a:gd name="T82" fmla="*/ 2 w 1120"/>
                <a:gd name="T83" fmla="*/ 2 h 2926"/>
                <a:gd name="T84" fmla="*/ 2 w 1120"/>
                <a:gd name="T85" fmla="*/ 2 h 2926"/>
                <a:gd name="T86" fmla="*/ 2 w 1120"/>
                <a:gd name="T87" fmla="*/ 2 h 2926"/>
                <a:gd name="T88" fmla="*/ 2 w 1120"/>
                <a:gd name="T89" fmla="*/ 2 h 2926"/>
                <a:gd name="T90" fmla="*/ 2 w 1120"/>
                <a:gd name="T91" fmla="*/ 2 h 2926"/>
                <a:gd name="T92" fmla="*/ 2 w 1120"/>
                <a:gd name="T93" fmla="*/ 2 h 2926"/>
                <a:gd name="T94" fmla="*/ 2 w 1120"/>
                <a:gd name="T95" fmla="*/ 2 h 2926"/>
                <a:gd name="T96" fmla="*/ 2 w 1120"/>
                <a:gd name="T97" fmla="*/ 2 h 2926"/>
                <a:gd name="T98" fmla="*/ 2 w 1120"/>
                <a:gd name="T99" fmla="*/ 2 h 2926"/>
                <a:gd name="T100" fmla="*/ 2 w 1120"/>
                <a:gd name="T101" fmla="*/ 2 h 2926"/>
                <a:gd name="T102" fmla="*/ 2 w 1120"/>
                <a:gd name="T103" fmla="*/ 2 h 2926"/>
                <a:gd name="T104" fmla="*/ 2 w 1120"/>
                <a:gd name="T105" fmla="*/ 2 h 2926"/>
                <a:gd name="T106" fmla="*/ 2 w 1120"/>
                <a:gd name="T107" fmla="*/ 2 h 2926"/>
                <a:gd name="T108" fmla="*/ 2 w 1120"/>
                <a:gd name="T109" fmla="*/ 2 h 2926"/>
                <a:gd name="T110" fmla="*/ 2 w 1120"/>
                <a:gd name="T111" fmla="*/ 2 h 2926"/>
                <a:gd name="T112" fmla="*/ 2 w 1120"/>
                <a:gd name="T113" fmla="*/ 2 h 2926"/>
                <a:gd name="T114" fmla="*/ 2 w 1120"/>
                <a:gd name="T115" fmla="*/ 2 h 2926"/>
                <a:gd name="T116" fmla="*/ 2 w 1120"/>
                <a:gd name="T117" fmla="*/ 2 h 2926"/>
                <a:gd name="T118" fmla="*/ 2 w 1120"/>
                <a:gd name="T119" fmla="*/ 2 h 2926"/>
                <a:gd name="T120" fmla="*/ 2 w 1120"/>
                <a:gd name="T121" fmla="*/ 2 h 2926"/>
                <a:gd name="T122" fmla="*/ 2 w 1120"/>
                <a:gd name="T123" fmla="*/ 2 h 2926"/>
                <a:gd name="T124" fmla="*/ 2 w 1120"/>
                <a:gd name="T125" fmla="*/ 2 h 29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0"/>
                <a:gd name="T190" fmla="*/ 0 h 2926"/>
                <a:gd name="T191" fmla="*/ 1120 w 1120"/>
                <a:gd name="T192" fmla="*/ 2926 h 29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0" h="2926">
                  <a:moveTo>
                    <a:pt x="1111" y="1628"/>
                  </a:moveTo>
                  <a:cubicBezTo>
                    <a:pt x="1106" y="1614"/>
                    <a:pt x="1105" y="1598"/>
                    <a:pt x="1100" y="1592"/>
                  </a:cubicBezTo>
                  <a:cubicBezTo>
                    <a:pt x="1095" y="1586"/>
                    <a:pt x="1087" y="1551"/>
                    <a:pt x="1078" y="1539"/>
                  </a:cubicBezTo>
                  <a:cubicBezTo>
                    <a:pt x="1069" y="1528"/>
                    <a:pt x="1035" y="1477"/>
                    <a:pt x="1026" y="1469"/>
                  </a:cubicBezTo>
                  <a:cubicBezTo>
                    <a:pt x="1023" y="1464"/>
                    <a:pt x="1025" y="1444"/>
                    <a:pt x="1021" y="1430"/>
                  </a:cubicBezTo>
                  <a:cubicBezTo>
                    <a:pt x="1017" y="1416"/>
                    <a:pt x="1018" y="1402"/>
                    <a:pt x="1014" y="1386"/>
                  </a:cubicBezTo>
                  <a:cubicBezTo>
                    <a:pt x="1010" y="1369"/>
                    <a:pt x="1010" y="1337"/>
                    <a:pt x="1009" y="1315"/>
                  </a:cubicBezTo>
                  <a:cubicBezTo>
                    <a:pt x="1007" y="1277"/>
                    <a:pt x="1007" y="1129"/>
                    <a:pt x="985" y="1075"/>
                  </a:cubicBezTo>
                  <a:cubicBezTo>
                    <a:pt x="981" y="1058"/>
                    <a:pt x="976" y="1030"/>
                    <a:pt x="977" y="992"/>
                  </a:cubicBezTo>
                  <a:cubicBezTo>
                    <a:pt x="975" y="886"/>
                    <a:pt x="951" y="825"/>
                    <a:pt x="953" y="792"/>
                  </a:cubicBezTo>
                  <a:cubicBezTo>
                    <a:pt x="960" y="744"/>
                    <a:pt x="949" y="693"/>
                    <a:pt x="940" y="653"/>
                  </a:cubicBezTo>
                  <a:cubicBezTo>
                    <a:pt x="921" y="567"/>
                    <a:pt x="879" y="544"/>
                    <a:pt x="860" y="540"/>
                  </a:cubicBezTo>
                  <a:cubicBezTo>
                    <a:pt x="840" y="536"/>
                    <a:pt x="810" y="533"/>
                    <a:pt x="797" y="520"/>
                  </a:cubicBezTo>
                  <a:cubicBezTo>
                    <a:pt x="787" y="512"/>
                    <a:pt x="720" y="481"/>
                    <a:pt x="701" y="479"/>
                  </a:cubicBezTo>
                  <a:cubicBezTo>
                    <a:pt x="651" y="470"/>
                    <a:pt x="660" y="380"/>
                    <a:pt x="660" y="362"/>
                  </a:cubicBezTo>
                  <a:cubicBezTo>
                    <a:pt x="660" y="362"/>
                    <a:pt x="660" y="362"/>
                    <a:pt x="660" y="362"/>
                  </a:cubicBezTo>
                  <a:cubicBezTo>
                    <a:pt x="660" y="362"/>
                    <a:pt x="660" y="362"/>
                    <a:pt x="660" y="362"/>
                  </a:cubicBezTo>
                  <a:cubicBezTo>
                    <a:pt x="661" y="360"/>
                    <a:pt x="661" y="358"/>
                    <a:pt x="662" y="357"/>
                  </a:cubicBezTo>
                  <a:cubicBezTo>
                    <a:pt x="662" y="357"/>
                    <a:pt x="662" y="356"/>
                    <a:pt x="662" y="356"/>
                  </a:cubicBezTo>
                  <a:cubicBezTo>
                    <a:pt x="663" y="355"/>
                    <a:pt x="663" y="353"/>
                    <a:pt x="664" y="351"/>
                  </a:cubicBezTo>
                  <a:cubicBezTo>
                    <a:pt x="664" y="350"/>
                    <a:pt x="664" y="350"/>
                    <a:pt x="664" y="350"/>
                  </a:cubicBezTo>
                  <a:cubicBezTo>
                    <a:pt x="665" y="348"/>
                    <a:pt x="665" y="346"/>
                    <a:pt x="666" y="344"/>
                  </a:cubicBezTo>
                  <a:cubicBezTo>
                    <a:pt x="666" y="344"/>
                    <a:pt x="666" y="344"/>
                    <a:pt x="666" y="343"/>
                  </a:cubicBezTo>
                  <a:cubicBezTo>
                    <a:pt x="666" y="341"/>
                    <a:pt x="667" y="339"/>
                    <a:pt x="667" y="337"/>
                  </a:cubicBezTo>
                  <a:cubicBezTo>
                    <a:pt x="667" y="337"/>
                    <a:pt x="667" y="337"/>
                    <a:pt x="668" y="337"/>
                  </a:cubicBezTo>
                  <a:cubicBezTo>
                    <a:pt x="668" y="334"/>
                    <a:pt x="669" y="332"/>
                    <a:pt x="669" y="330"/>
                  </a:cubicBezTo>
                  <a:cubicBezTo>
                    <a:pt x="669" y="330"/>
                    <a:pt x="669" y="330"/>
                    <a:pt x="669" y="330"/>
                  </a:cubicBezTo>
                  <a:cubicBezTo>
                    <a:pt x="669" y="328"/>
                    <a:pt x="670" y="325"/>
                    <a:pt x="670" y="323"/>
                  </a:cubicBezTo>
                  <a:cubicBezTo>
                    <a:pt x="670" y="323"/>
                    <a:pt x="670" y="323"/>
                    <a:pt x="670" y="323"/>
                  </a:cubicBezTo>
                  <a:cubicBezTo>
                    <a:pt x="671" y="321"/>
                    <a:pt x="671" y="319"/>
                    <a:pt x="671" y="317"/>
                  </a:cubicBezTo>
                  <a:cubicBezTo>
                    <a:pt x="671" y="317"/>
                    <a:pt x="671" y="317"/>
                    <a:pt x="671" y="317"/>
                  </a:cubicBezTo>
                  <a:cubicBezTo>
                    <a:pt x="672" y="315"/>
                    <a:pt x="672" y="313"/>
                    <a:pt x="672" y="312"/>
                  </a:cubicBezTo>
                  <a:cubicBezTo>
                    <a:pt x="672" y="312"/>
                    <a:pt x="672" y="312"/>
                    <a:pt x="672" y="312"/>
                  </a:cubicBezTo>
                  <a:cubicBezTo>
                    <a:pt x="672" y="311"/>
                    <a:pt x="672" y="310"/>
                    <a:pt x="672" y="310"/>
                  </a:cubicBezTo>
                  <a:cubicBezTo>
                    <a:pt x="672" y="310"/>
                    <a:pt x="672" y="310"/>
                    <a:pt x="672" y="310"/>
                  </a:cubicBezTo>
                  <a:cubicBezTo>
                    <a:pt x="674" y="309"/>
                    <a:pt x="676" y="308"/>
                    <a:pt x="679" y="306"/>
                  </a:cubicBezTo>
                  <a:cubicBezTo>
                    <a:pt x="679" y="306"/>
                    <a:pt x="679" y="306"/>
                    <a:pt x="679" y="306"/>
                  </a:cubicBezTo>
                  <a:cubicBezTo>
                    <a:pt x="680" y="305"/>
                    <a:pt x="680" y="305"/>
                    <a:pt x="681" y="305"/>
                  </a:cubicBezTo>
                  <a:cubicBezTo>
                    <a:pt x="681" y="304"/>
                    <a:pt x="681" y="304"/>
                    <a:pt x="681" y="304"/>
                  </a:cubicBezTo>
                  <a:cubicBezTo>
                    <a:pt x="682" y="304"/>
                    <a:pt x="682" y="303"/>
                    <a:pt x="682" y="303"/>
                  </a:cubicBezTo>
                  <a:cubicBezTo>
                    <a:pt x="683" y="303"/>
                    <a:pt x="683" y="302"/>
                    <a:pt x="683" y="302"/>
                  </a:cubicBezTo>
                  <a:cubicBezTo>
                    <a:pt x="683" y="302"/>
                    <a:pt x="684" y="302"/>
                    <a:pt x="684" y="301"/>
                  </a:cubicBezTo>
                  <a:cubicBezTo>
                    <a:pt x="684" y="301"/>
                    <a:pt x="685" y="300"/>
                    <a:pt x="685" y="300"/>
                  </a:cubicBezTo>
                  <a:cubicBezTo>
                    <a:pt x="688" y="296"/>
                    <a:pt x="689" y="291"/>
                    <a:pt x="693" y="286"/>
                  </a:cubicBezTo>
                  <a:cubicBezTo>
                    <a:pt x="696" y="280"/>
                    <a:pt x="695" y="276"/>
                    <a:pt x="698" y="267"/>
                  </a:cubicBezTo>
                  <a:cubicBezTo>
                    <a:pt x="701" y="258"/>
                    <a:pt x="703" y="244"/>
                    <a:pt x="703" y="239"/>
                  </a:cubicBezTo>
                  <a:cubicBezTo>
                    <a:pt x="703" y="233"/>
                    <a:pt x="709" y="218"/>
                    <a:pt x="709" y="211"/>
                  </a:cubicBezTo>
                  <a:cubicBezTo>
                    <a:pt x="709" y="206"/>
                    <a:pt x="707" y="202"/>
                    <a:pt x="705" y="201"/>
                  </a:cubicBezTo>
                  <a:cubicBezTo>
                    <a:pt x="705" y="201"/>
                    <a:pt x="705" y="201"/>
                    <a:pt x="705" y="201"/>
                  </a:cubicBezTo>
                  <a:cubicBezTo>
                    <a:pt x="705" y="201"/>
                    <a:pt x="706" y="201"/>
                    <a:pt x="706" y="200"/>
                  </a:cubicBezTo>
                  <a:cubicBezTo>
                    <a:pt x="706" y="200"/>
                    <a:pt x="706" y="200"/>
                    <a:pt x="706" y="200"/>
                  </a:cubicBezTo>
                  <a:cubicBezTo>
                    <a:pt x="706" y="200"/>
                    <a:pt x="706" y="200"/>
                    <a:pt x="706" y="200"/>
                  </a:cubicBezTo>
                  <a:cubicBezTo>
                    <a:pt x="707" y="200"/>
                    <a:pt x="707" y="199"/>
                    <a:pt x="707" y="199"/>
                  </a:cubicBezTo>
                  <a:cubicBezTo>
                    <a:pt x="707" y="192"/>
                    <a:pt x="704" y="175"/>
                    <a:pt x="705" y="168"/>
                  </a:cubicBezTo>
                  <a:cubicBezTo>
                    <a:pt x="705" y="163"/>
                    <a:pt x="706" y="148"/>
                    <a:pt x="706" y="142"/>
                  </a:cubicBezTo>
                  <a:cubicBezTo>
                    <a:pt x="706" y="131"/>
                    <a:pt x="700" y="120"/>
                    <a:pt x="697" y="110"/>
                  </a:cubicBezTo>
                  <a:cubicBezTo>
                    <a:pt x="694" y="99"/>
                    <a:pt x="694" y="87"/>
                    <a:pt x="691" y="77"/>
                  </a:cubicBezTo>
                  <a:cubicBezTo>
                    <a:pt x="687" y="64"/>
                    <a:pt x="678" y="56"/>
                    <a:pt x="666" y="49"/>
                  </a:cubicBezTo>
                  <a:cubicBezTo>
                    <a:pt x="657" y="44"/>
                    <a:pt x="646" y="43"/>
                    <a:pt x="641" y="35"/>
                  </a:cubicBezTo>
                  <a:cubicBezTo>
                    <a:pt x="638" y="31"/>
                    <a:pt x="641" y="30"/>
                    <a:pt x="635" y="27"/>
                  </a:cubicBezTo>
                  <a:cubicBezTo>
                    <a:pt x="632" y="25"/>
                    <a:pt x="626" y="24"/>
                    <a:pt x="623" y="23"/>
                  </a:cubicBezTo>
                  <a:cubicBezTo>
                    <a:pt x="614" y="21"/>
                    <a:pt x="602" y="16"/>
                    <a:pt x="604" y="5"/>
                  </a:cubicBezTo>
                  <a:cubicBezTo>
                    <a:pt x="591" y="2"/>
                    <a:pt x="570" y="13"/>
                    <a:pt x="559" y="2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44" y="4"/>
                    <a:pt x="535" y="3"/>
                    <a:pt x="528" y="0"/>
                  </a:cubicBezTo>
                  <a:cubicBezTo>
                    <a:pt x="525" y="6"/>
                    <a:pt x="511" y="12"/>
                    <a:pt x="503" y="12"/>
                  </a:cubicBezTo>
                  <a:cubicBezTo>
                    <a:pt x="493" y="12"/>
                    <a:pt x="482" y="14"/>
                    <a:pt x="476" y="23"/>
                  </a:cubicBezTo>
                  <a:cubicBezTo>
                    <a:pt x="480" y="22"/>
                    <a:pt x="485" y="20"/>
                    <a:pt x="487" y="23"/>
                  </a:cubicBezTo>
                  <a:cubicBezTo>
                    <a:pt x="461" y="37"/>
                    <a:pt x="429" y="57"/>
                    <a:pt x="426" y="89"/>
                  </a:cubicBezTo>
                  <a:cubicBezTo>
                    <a:pt x="425" y="103"/>
                    <a:pt x="418" y="114"/>
                    <a:pt x="417" y="128"/>
                  </a:cubicBezTo>
                  <a:cubicBezTo>
                    <a:pt x="416" y="142"/>
                    <a:pt x="405" y="149"/>
                    <a:pt x="410" y="163"/>
                  </a:cubicBezTo>
                  <a:cubicBezTo>
                    <a:pt x="409" y="172"/>
                    <a:pt x="412" y="172"/>
                    <a:pt x="412" y="180"/>
                  </a:cubicBezTo>
                  <a:cubicBezTo>
                    <a:pt x="409" y="189"/>
                    <a:pt x="417" y="200"/>
                    <a:pt x="417" y="200"/>
                  </a:cubicBezTo>
                  <a:cubicBezTo>
                    <a:pt x="417" y="200"/>
                    <a:pt x="417" y="200"/>
                    <a:pt x="417" y="200"/>
                  </a:cubicBezTo>
                  <a:cubicBezTo>
                    <a:pt x="416" y="200"/>
                    <a:pt x="415" y="202"/>
                    <a:pt x="414" y="204"/>
                  </a:cubicBezTo>
                  <a:cubicBezTo>
                    <a:pt x="414" y="204"/>
                    <a:pt x="414" y="204"/>
                    <a:pt x="414" y="204"/>
                  </a:cubicBezTo>
                  <a:cubicBezTo>
                    <a:pt x="413" y="205"/>
                    <a:pt x="413" y="205"/>
                    <a:pt x="413" y="206"/>
                  </a:cubicBezTo>
                  <a:cubicBezTo>
                    <a:pt x="413" y="207"/>
                    <a:pt x="413" y="207"/>
                    <a:pt x="413" y="207"/>
                  </a:cubicBezTo>
                  <a:cubicBezTo>
                    <a:pt x="412" y="208"/>
                    <a:pt x="412" y="209"/>
                    <a:pt x="412" y="211"/>
                  </a:cubicBezTo>
                  <a:cubicBezTo>
                    <a:pt x="412" y="218"/>
                    <a:pt x="419" y="233"/>
                    <a:pt x="419" y="239"/>
                  </a:cubicBezTo>
                  <a:cubicBezTo>
                    <a:pt x="419" y="244"/>
                    <a:pt x="420" y="258"/>
                    <a:pt x="424" y="267"/>
                  </a:cubicBezTo>
                  <a:cubicBezTo>
                    <a:pt x="427" y="276"/>
                    <a:pt x="425" y="280"/>
                    <a:pt x="429" y="286"/>
                  </a:cubicBezTo>
                  <a:cubicBezTo>
                    <a:pt x="432" y="291"/>
                    <a:pt x="433" y="296"/>
                    <a:pt x="436" y="300"/>
                  </a:cubicBezTo>
                  <a:cubicBezTo>
                    <a:pt x="437" y="300"/>
                    <a:pt x="437" y="301"/>
                    <a:pt x="437" y="301"/>
                  </a:cubicBezTo>
                  <a:cubicBezTo>
                    <a:pt x="438" y="302"/>
                    <a:pt x="438" y="302"/>
                    <a:pt x="438" y="302"/>
                  </a:cubicBezTo>
                  <a:cubicBezTo>
                    <a:pt x="438" y="302"/>
                    <a:pt x="439" y="303"/>
                    <a:pt x="439" y="303"/>
                  </a:cubicBezTo>
                  <a:cubicBezTo>
                    <a:pt x="439" y="303"/>
                    <a:pt x="440" y="304"/>
                    <a:pt x="440" y="304"/>
                  </a:cubicBezTo>
                  <a:cubicBezTo>
                    <a:pt x="440" y="304"/>
                    <a:pt x="441" y="305"/>
                    <a:pt x="441" y="305"/>
                  </a:cubicBezTo>
                  <a:cubicBezTo>
                    <a:pt x="441" y="305"/>
                    <a:pt x="442" y="306"/>
                    <a:pt x="442" y="306"/>
                  </a:cubicBezTo>
                  <a:cubicBezTo>
                    <a:pt x="442" y="306"/>
                    <a:pt x="443" y="306"/>
                    <a:pt x="443" y="306"/>
                  </a:cubicBezTo>
                  <a:cubicBezTo>
                    <a:pt x="445" y="308"/>
                    <a:pt x="448" y="310"/>
                    <a:pt x="449" y="310"/>
                  </a:cubicBezTo>
                  <a:cubicBezTo>
                    <a:pt x="449" y="310"/>
                    <a:pt x="449" y="310"/>
                    <a:pt x="449" y="310"/>
                  </a:cubicBezTo>
                  <a:cubicBezTo>
                    <a:pt x="449" y="312"/>
                    <a:pt x="450" y="314"/>
                    <a:pt x="450" y="316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17"/>
                    <a:pt x="450" y="318"/>
                    <a:pt x="450" y="319"/>
                  </a:cubicBezTo>
                  <a:cubicBezTo>
                    <a:pt x="450" y="319"/>
                    <a:pt x="450" y="319"/>
                    <a:pt x="450" y="319"/>
                  </a:cubicBezTo>
                  <a:cubicBezTo>
                    <a:pt x="450" y="320"/>
                    <a:pt x="450" y="321"/>
                    <a:pt x="450" y="322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0" y="323"/>
                    <a:pt x="451" y="324"/>
                    <a:pt x="451" y="326"/>
                  </a:cubicBezTo>
                  <a:cubicBezTo>
                    <a:pt x="451" y="326"/>
                    <a:pt x="451" y="326"/>
                    <a:pt x="451" y="326"/>
                  </a:cubicBezTo>
                  <a:cubicBezTo>
                    <a:pt x="451" y="327"/>
                    <a:pt x="451" y="328"/>
                    <a:pt x="451" y="329"/>
                  </a:cubicBezTo>
                  <a:cubicBezTo>
                    <a:pt x="451" y="329"/>
                    <a:pt x="451" y="330"/>
                    <a:pt x="451" y="330"/>
                  </a:cubicBezTo>
                  <a:cubicBezTo>
                    <a:pt x="451" y="331"/>
                    <a:pt x="452" y="332"/>
                    <a:pt x="452" y="333"/>
                  </a:cubicBezTo>
                  <a:cubicBezTo>
                    <a:pt x="452" y="333"/>
                    <a:pt x="452" y="333"/>
                    <a:pt x="452" y="334"/>
                  </a:cubicBezTo>
                  <a:cubicBezTo>
                    <a:pt x="452" y="335"/>
                    <a:pt x="452" y="336"/>
                    <a:pt x="452" y="336"/>
                  </a:cubicBezTo>
                  <a:cubicBezTo>
                    <a:pt x="452" y="337"/>
                    <a:pt x="452" y="337"/>
                    <a:pt x="453" y="338"/>
                  </a:cubicBezTo>
                  <a:cubicBezTo>
                    <a:pt x="453" y="339"/>
                    <a:pt x="453" y="339"/>
                    <a:pt x="453" y="340"/>
                  </a:cubicBezTo>
                  <a:cubicBezTo>
                    <a:pt x="453" y="341"/>
                    <a:pt x="453" y="341"/>
                    <a:pt x="453" y="342"/>
                  </a:cubicBezTo>
                  <a:cubicBezTo>
                    <a:pt x="453" y="342"/>
                    <a:pt x="454" y="343"/>
                    <a:pt x="454" y="344"/>
                  </a:cubicBezTo>
                  <a:cubicBezTo>
                    <a:pt x="454" y="344"/>
                    <a:pt x="454" y="345"/>
                    <a:pt x="454" y="345"/>
                  </a:cubicBezTo>
                  <a:cubicBezTo>
                    <a:pt x="454" y="346"/>
                    <a:pt x="454" y="347"/>
                    <a:pt x="454" y="347"/>
                  </a:cubicBezTo>
                  <a:cubicBezTo>
                    <a:pt x="455" y="348"/>
                    <a:pt x="455" y="348"/>
                    <a:pt x="455" y="349"/>
                  </a:cubicBezTo>
                  <a:cubicBezTo>
                    <a:pt x="455" y="349"/>
                    <a:pt x="455" y="350"/>
                    <a:pt x="455" y="351"/>
                  </a:cubicBezTo>
                  <a:cubicBezTo>
                    <a:pt x="455" y="351"/>
                    <a:pt x="456" y="352"/>
                    <a:pt x="456" y="352"/>
                  </a:cubicBezTo>
                  <a:cubicBezTo>
                    <a:pt x="456" y="353"/>
                    <a:pt x="456" y="353"/>
                    <a:pt x="456" y="354"/>
                  </a:cubicBezTo>
                  <a:cubicBezTo>
                    <a:pt x="456" y="354"/>
                    <a:pt x="457" y="355"/>
                    <a:pt x="457" y="355"/>
                  </a:cubicBezTo>
                  <a:cubicBezTo>
                    <a:pt x="457" y="356"/>
                    <a:pt x="457" y="356"/>
                    <a:pt x="457" y="357"/>
                  </a:cubicBezTo>
                  <a:cubicBezTo>
                    <a:pt x="457" y="357"/>
                    <a:pt x="458" y="358"/>
                    <a:pt x="458" y="358"/>
                  </a:cubicBezTo>
                  <a:cubicBezTo>
                    <a:pt x="458" y="359"/>
                    <a:pt x="458" y="359"/>
                    <a:pt x="458" y="359"/>
                  </a:cubicBezTo>
                  <a:cubicBezTo>
                    <a:pt x="459" y="360"/>
                    <a:pt x="459" y="361"/>
                    <a:pt x="459" y="362"/>
                  </a:cubicBezTo>
                  <a:cubicBezTo>
                    <a:pt x="460" y="362"/>
                    <a:pt x="460" y="363"/>
                    <a:pt x="461" y="364"/>
                  </a:cubicBezTo>
                  <a:cubicBezTo>
                    <a:pt x="461" y="365"/>
                    <a:pt x="461" y="365"/>
                    <a:pt x="461" y="366"/>
                  </a:cubicBezTo>
                  <a:cubicBezTo>
                    <a:pt x="461" y="377"/>
                    <a:pt x="463" y="401"/>
                    <a:pt x="459" y="425"/>
                  </a:cubicBezTo>
                  <a:cubicBezTo>
                    <a:pt x="459" y="425"/>
                    <a:pt x="459" y="426"/>
                    <a:pt x="459" y="426"/>
                  </a:cubicBezTo>
                  <a:cubicBezTo>
                    <a:pt x="458" y="427"/>
                    <a:pt x="458" y="427"/>
                    <a:pt x="458" y="427"/>
                  </a:cubicBezTo>
                  <a:cubicBezTo>
                    <a:pt x="454" y="452"/>
                    <a:pt x="443" y="475"/>
                    <a:pt x="420" y="479"/>
                  </a:cubicBezTo>
                  <a:cubicBezTo>
                    <a:pt x="400" y="481"/>
                    <a:pt x="333" y="512"/>
                    <a:pt x="324" y="520"/>
                  </a:cubicBezTo>
                  <a:cubicBezTo>
                    <a:pt x="311" y="533"/>
                    <a:pt x="280" y="536"/>
                    <a:pt x="261" y="540"/>
                  </a:cubicBezTo>
                  <a:cubicBezTo>
                    <a:pt x="241" y="544"/>
                    <a:pt x="200" y="567"/>
                    <a:pt x="180" y="653"/>
                  </a:cubicBezTo>
                  <a:cubicBezTo>
                    <a:pt x="171" y="693"/>
                    <a:pt x="161" y="744"/>
                    <a:pt x="167" y="792"/>
                  </a:cubicBezTo>
                  <a:cubicBezTo>
                    <a:pt x="170" y="825"/>
                    <a:pt x="146" y="886"/>
                    <a:pt x="143" y="992"/>
                  </a:cubicBezTo>
                  <a:cubicBezTo>
                    <a:pt x="144" y="1030"/>
                    <a:pt x="140" y="1058"/>
                    <a:pt x="135" y="1075"/>
                  </a:cubicBezTo>
                  <a:cubicBezTo>
                    <a:pt x="113" y="1129"/>
                    <a:pt x="113" y="1277"/>
                    <a:pt x="112" y="1315"/>
                  </a:cubicBezTo>
                  <a:cubicBezTo>
                    <a:pt x="111" y="1337"/>
                    <a:pt x="111" y="1369"/>
                    <a:pt x="107" y="1386"/>
                  </a:cubicBezTo>
                  <a:cubicBezTo>
                    <a:pt x="103" y="1402"/>
                    <a:pt x="106" y="1416"/>
                    <a:pt x="101" y="1430"/>
                  </a:cubicBezTo>
                  <a:cubicBezTo>
                    <a:pt x="97" y="1444"/>
                    <a:pt x="99" y="1464"/>
                    <a:pt x="96" y="1469"/>
                  </a:cubicBezTo>
                  <a:cubicBezTo>
                    <a:pt x="88" y="1477"/>
                    <a:pt x="53" y="1528"/>
                    <a:pt x="44" y="1539"/>
                  </a:cubicBezTo>
                  <a:cubicBezTo>
                    <a:pt x="36" y="1551"/>
                    <a:pt x="26" y="1586"/>
                    <a:pt x="21" y="1592"/>
                  </a:cubicBezTo>
                  <a:cubicBezTo>
                    <a:pt x="16" y="1598"/>
                    <a:pt x="15" y="1614"/>
                    <a:pt x="9" y="1628"/>
                  </a:cubicBezTo>
                  <a:cubicBezTo>
                    <a:pt x="4" y="1641"/>
                    <a:pt x="0" y="1653"/>
                    <a:pt x="17" y="1652"/>
                  </a:cubicBezTo>
                  <a:cubicBezTo>
                    <a:pt x="31" y="1651"/>
                    <a:pt x="46" y="1627"/>
                    <a:pt x="49" y="1611"/>
                  </a:cubicBezTo>
                  <a:cubicBezTo>
                    <a:pt x="53" y="1609"/>
                    <a:pt x="61" y="1599"/>
                    <a:pt x="70" y="1589"/>
                  </a:cubicBezTo>
                  <a:cubicBezTo>
                    <a:pt x="68" y="1597"/>
                    <a:pt x="74" y="1606"/>
                    <a:pt x="81" y="1633"/>
                  </a:cubicBezTo>
                  <a:cubicBezTo>
                    <a:pt x="81" y="1642"/>
                    <a:pt x="89" y="1665"/>
                    <a:pt x="88" y="1675"/>
                  </a:cubicBezTo>
                  <a:cubicBezTo>
                    <a:pt x="87" y="1686"/>
                    <a:pt x="94" y="1714"/>
                    <a:pt x="97" y="1728"/>
                  </a:cubicBezTo>
                  <a:cubicBezTo>
                    <a:pt x="100" y="1742"/>
                    <a:pt x="113" y="1743"/>
                    <a:pt x="122" y="1739"/>
                  </a:cubicBezTo>
                  <a:cubicBezTo>
                    <a:pt x="122" y="1739"/>
                    <a:pt x="121" y="1751"/>
                    <a:pt x="134" y="1753"/>
                  </a:cubicBezTo>
                  <a:cubicBezTo>
                    <a:pt x="146" y="1755"/>
                    <a:pt x="148" y="1733"/>
                    <a:pt x="148" y="1733"/>
                  </a:cubicBezTo>
                  <a:cubicBezTo>
                    <a:pt x="148" y="1733"/>
                    <a:pt x="148" y="1741"/>
                    <a:pt x="157" y="1742"/>
                  </a:cubicBezTo>
                  <a:cubicBezTo>
                    <a:pt x="171" y="1742"/>
                    <a:pt x="173" y="1715"/>
                    <a:pt x="173" y="1715"/>
                  </a:cubicBezTo>
                  <a:cubicBezTo>
                    <a:pt x="173" y="1715"/>
                    <a:pt x="174" y="1716"/>
                    <a:pt x="174" y="1716"/>
                  </a:cubicBezTo>
                  <a:cubicBezTo>
                    <a:pt x="174" y="1716"/>
                    <a:pt x="174" y="1716"/>
                    <a:pt x="174" y="1716"/>
                  </a:cubicBezTo>
                  <a:cubicBezTo>
                    <a:pt x="174" y="1716"/>
                    <a:pt x="174" y="1717"/>
                    <a:pt x="174" y="1717"/>
                  </a:cubicBezTo>
                  <a:cubicBezTo>
                    <a:pt x="174" y="1716"/>
                    <a:pt x="174" y="1716"/>
                    <a:pt x="174" y="1716"/>
                  </a:cubicBezTo>
                  <a:cubicBezTo>
                    <a:pt x="174" y="1717"/>
                    <a:pt x="174" y="1717"/>
                    <a:pt x="174" y="1717"/>
                  </a:cubicBezTo>
                  <a:cubicBezTo>
                    <a:pt x="174" y="1717"/>
                    <a:pt x="174" y="1717"/>
                    <a:pt x="174" y="1717"/>
                  </a:cubicBezTo>
                  <a:cubicBezTo>
                    <a:pt x="174" y="1718"/>
                    <a:pt x="175" y="1718"/>
                    <a:pt x="175" y="1719"/>
                  </a:cubicBezTo>
                  <a:cubicBezTo>
                    <a:pt x="175" y="1719"/>
                    <a:pt x="176" y="1719"/>
                    <a:pt x="176" y="1719"/>
                  </a:cubicBezTo>
                  <a:cubicBezTo>
                    <a:pt x="176" y="1719"/>
                    <a:pt x="176" y="1719"/>
                    <a:pt x="176" y="1719"/>
                  </a:cubicBezTo>
                  <a:cubicBezTo>
                    <a:pt x="176" y="1720"/>
                    <a:pt x="177" y="1720"/>
                    <a:pt x="177" y="1720"/>
                  </a:cubicBezTo>
                  <a:cubicBezTo>
                    <a:pt x="177" y="1720"/>
                    <a:pt x="177" y="1720"/>
                    <a:pt x="177" y="1720"/>
                  </a:cubicBezTo>
                  <a:cubicBezTo>
                    <a:pt x="178" y="1720"/>
                    <a:pt x="178" y="1720"/>
                    <a:pt x="179" y="1720"/>
                  </a:cubicBezTo>
                  <a:cubicBezTo>
                    <a:pt x="179" y="1720"/>
                    <a:pt x="179" y="1720"/>
                    <a:pt x="179" y="1720"/>
                  </a:cubicBezTo>
                  <a:cubicBezTo>
                    <a:pt x="180" y="1720"/>
                    <a:pt x="180" y="1720"/>
                    <a:pt x="181" y="1720"/>
                  </a:cubicBezTo>
                  <a:cubicBezTo>
                    <a:pt x="188" y="1720"/>
                    <a:pt x="194" y="1691"/>
                    <a:pt x="197" y="1679"/>
                  </a:cubicBezTo>
                  <a:cubicBezTo>
                    <a:pt x="200" y="1667"/>
                    <a:pt x="205" y="1657"/>
                    <a:pt x="206" y="1647"/>
                  </a:cubicBezTo>
                  <a:cubicBezTo>
                    <a:pt x="207" y="1638"/>
                    <a:pt x="208" y="1632"/>
                    <a:pt x="216" y="1589"/>
                  </a:cubicBezTo>
                  <a:cubicBezTo>
                    <a:pt x="224" y="1546"/>
                    <a:pt x="199" y="1500"/>
                    <a:pt x="202" y="1486"/>
                  </a:cubicBezTo>
                  <a:cubicBezTo>
                    <a:pt x="206" y="1471"/>
                    <a:pt x="193" y="1449"/>
                    <a:pt x="195" y="1445"/>
                  </a:cubicBezTo>
                  <a:cubicBezTo>
                    <a:pt x="197" y="1441"/>
                    <a:pt x="201" y="1425"/>
                    <a:pt x="204" y="1409"/>
                  </a:cubicBezTo>
                  <a:cubicBezTo>
                    <a:pt x="206" y="1393"/>
                    <a:pt x="264" y="1251"/>
                    <a:pt x="270" y="1219"/>
                  </a:cubicBezTo>
                  <a:cubicBezTo>
                    <a:pt x="281" y="1159"/>
                    <a:pt x="281" y="1132"/>
                    <a:pt x="274" y="1090"/>
                  </a:cubicBezTo>
                  <a:cubicBezTo>
                    <a:pt x="275" y="1059"/>
                    <a:pt x="288" y="975"/>
                    <a:pt x="290" y="960"/>
                  </a:cubicBezTo>
                  <a:cubicBezTo>
                    <a:pt x="291" y="957"/>
                    <a:pt x="291" y="942"/>
                    <a:pt x="293" y="932"/>
                  </a:cubicBezTo>
                  <a:cubicBezTo>
                    <a:pt x="294" y="926"/>
                    <a:pt x="295" y="915"/>
                    <a:pt x="295" y="902"/>
                  </a:cubicBezTo>
                  <a:cubicBezTo>
                    <a:pt x="296" y="904"/>
                    <a:pt x="296" y="904"/>
                    <a:pt x="296" y="904"/>
                  </a:cubicBezTo>
                  <a:cubicBezTo>
                    <a:pt x="296" y="918"/>
                    <a:pt x="300" y="942"/>
                    <a:pt x="302" y="980"/>
                  </a:cubicBezTo>
                  <a:cubicBezTo>
                    <a:pt x="301" y="1011"/>
                    <a:pt x="316" y="1068"/>
                    <a:pt x="318" y="1098"/>
                  </a:cubicBezTo>
                  <a:cubicBezTo>
                    <a:pt x="314" y="1107"/>
                    <a:pt x="329" y="1264"/>
                    <a:pt x="329" y="1264"/>
                  </a:cubicBezTo>
                  <a:cubicBezTo>
                    <a:pt x="328" y="1265"/>
                    <a:pt x="328" y="1265"/>
                    <a:pt x="328" y="1265"/>
                  </a:cubicBezTo>
                  <a:cubicBezTo>
                    <a:pt x="328" y="1265"/>
                    <a:pt x="328" y="1265"/>
                    <a:pt x="328" y="1266"/>
                  </a:cubicBezTo>
                  <a:cubicBezTo>
                    <a:pt x="328" y="1266"/>
                    <a:pt x="328" y="1266"/>
                    <a:pt x="328" y="1266"/>
                  </a:cubicBezTo>
                  <a:cubicBezTo>
                    <a:pt x="326" y="1272"/>
                    <a:pt x="321" y="1288"/>
                    <a:pt x="317" y="1309"/>
                  </a:cubicBezTo>
                  <a:cubicBezTo>
                    <a:pt x="317" y="1309"/>
                    <a:pt x="317" y="1309"/>
                    <a:pt x="316" y="1310"/>
                  </a:cubicBezTo>
                  <a:cubicBezTo>
                    <a:pt x="316" y="1311"/>
                    <a:pt x="316" y="1313"/>
                    <a:pt x="315" y="1314"/>
                  </a:cubicBezTo>
                  <a:cubicBezTo>
                    <a:pt x="315" y="1315"/>
                    <a:pt x="315" y="1315"/>
                    <a:pt x="315" y="1316"/>
                  </a:cubicBezTo>
                  <a:cubicBezTo>
                    <a:pt x="315" y="1317"/>
                    <a:pt x="314" y="1319"/>
                    <a:pt x="314" y="1320"/>
                  </a:cubicBezTo>
                  <a:cubicBezTo>
                    <a:pt x="314" y="1321"/>
                    <a:pt x="314" y="1321"/>
                    <a:pt x="314" y="1322"/>
                  </a:cubicBezTo>
                  <a:cubicBezTo>
                    <a:pt x="313" y="1323"/>
                    <a:pt x="313" y="1325"/>
                    <a:pt x="313" y="1326"/>
                  </a:cubicBezTo>
                  <a:cubicBezTo>
                    <a:pt x="313" y="1327"/>
                    <a:pt x="312" y="1328"/>
                    <a:pt x="312" y="1328"/>
                  </a:cubicBezTo>
                  <a:cubicBezTo>
                    <a:pt x="312" y="1330"/>
                    <a:pt x="312" y="1331"/>
                    <a:pt x="311" y="1332"/>
                  </a:cubicBezTo>
                  <a:cubicBezTo>
                    <a:pt x="311" y="1333"/>
                    <a:pt x="311" y="1334"/>
                    <a:pt x="311" y="1335"/>
                  </a:cubicBezTo>
                  <a:cubicBezTo>
                    <a:pt x="311" y="1336"/>
                    <a:pt x="310" y="1337"/>
                    <a:pt x="310" y="1339"/>
                  </a:cubicBezTo>
                  <a:cubicBezTo>
                    <a:pt x="310" y="1340"/>
                    <a:pt x="310" y="1341"/>
                    <a:pt x="310" y="1341"/>
                  </a:cubicBezTo>
                  <a:cubicBezTo>
                    <a:pt x="309" y="1343"/>
                    <a:pt x="309" y="1344"/>
                    <a:pt x="309" y="1345"/>
                  </a:cubicBezTo>
                  <a:cubicBezTo>
                    <a:pt x="309" y="1346"/>
                    <a:pt x="308" y="1347"/>
                    <a:pt x="308" y="1348"/>
                  </a:cubicBezTo>
                  <a:cubicBezTo>
                    <a:pt x="308" y="1349"/>
                    <a:pt x="308" y="1350"/>
                    <a:pt x="307" y="1352"/>
                  </a:cubicBezTo>
                  <a:cubicBezTo>
                    <a:pt x="307" y="1353"/>
                    <a:pt x="307" y="1354"/>
                    <a:pt x="307" y="1355"/>
                  </a:cubicBezTo>
                  <a:cubicBezTo>
                    <a:pt x="307" y="1356"/>
                    <a:pt x="306" y="1357"/>
                    <a:pt x="306" y="1358"/>
                  </a:cubicBezTo>
                  <a:cubicBezTo>
                    <a:pt x="306" y="1359"/>
                    <a:pt x="306" y="1360"/>
                    <a:pt x="306" y="1361"/>
                  </a:cubicBezTo>
                  <a:cubicBezTo>
                    <a:pt x="305" y="1363"/>
                    <a:pt x="305" y="1364"/>
                    <a:pt x="305" y="1365"/>
                  </a:cubicBezTo>
                  <a:cubicBezTo>
                    <a:pt x="305" y="1366"/>
                    <a:pt x="304" y="1367"/>
                    <a:pt x="304" y="1368"/>
                  </a:cubicBezTo>
                  <a:cubicBezTo>
                    <a:pt x="304" y="1369"/>
                    <a:pt x="304" y="1370"/>
                    <a:pt x="304" y="1371"/>
                  </a:cubicBezTo>
                  <a:cubicBezTo>
                    <a:pt x="303" y="1372"/>
                    <a:pt x="303" y="1373"/>
                    <a:pt x="303" y="1375"/>
                  </a:cubicBezTo>
                  <a:cubicBezTo>
                    <a:pt x="303" y="1376"/>
                    <a:pt x="303" y="1377"/>
                    <a:pt x="303" y="1378"/>
                  </a:cubicBezTo>
                  <a:cubicBezTo>
                    <a:pt x="302" y="1379"/>
                    <a:pt x="302" y="1380"/>
                    <a:pt x="302" y="1381"/>
                  </a:cubicBezTo>
                  <a:cubicBezTo>
                    <a:pt x="302" y="1382"/>
                    <a:pt x="302" y="1383"/>
                    <a:pt x="301" y="1384"/>
                  </a:cubicBezTo>
                  <a:cubicBezTo>
                    <a:pt x="301" y="1385"/>
                    <a:pt x="301" y="1386"/>
                    <a:pt x="301" y="1387"/>
                  </a:cubicBezTo>
                  <a:cubicBezTo>
                    <a:pt x="301" y="1388"/>
                    <a:pt x="301" y="1389"/>
                    <a:pt x="300" y="1390"/>
                  </a:cubicBezTo>
                  <a:cubicBezTo>
                    <a:pt x="300" y="1391"/>
                    <a:pt x="300" y="1392"/>
                    <a:pt x="300" y="1393"/>
                  </a:cubicBezTo>
                  <a:cubicBezTo>
                    <a:pt x="300" y="1394"/>
                    <a:pt x="300" y="1395"/>
                    <a:pt x="299" y="1396"/>
                  </a:cubicBezTo>
                  <a:cubicBezTo>
                    <a:pt x="299" y="1397"/>
                    <a:pt x="299" y="1398"/>
                    <a:pt x="299" y="1399"/>
                  </a:cubicBezTo>
                  <a:cubicBezTo>
                    <a:pt x="299" y="1400"/>
                    <a:pt x="299" y="1401"/>
                    <a:pt x="299" y="1401"/>
                  </a:cubicBezTo>
                  <a:cubicBezTo>
                    <a:pt x="298" y="1403"/>
                    <a:pt x="298" y="1404"/>
                    <a:pt x="298" y="1405"/>
                  </a:cubicBezTo>
                  <a:cubicBezTo>
                    <a:pt x="298" y="1405"/>
                    <a:pt x="298" y="1406"/>
                    <a:pt x="298" y="1407"/>
                  </a:cubicBezTo>
                  <a:cubicBezTo>
                    <a:pt x="298" y="1408"/>
                    <a:pt x="298" y="1409"/>
                    <a:pt x="297" y="1410"/>
                  </a:cubicBezTo>
                  <a:cubicBezTo>
                    <a:pt x="297" y="1411"/>
                    <a:pt x="297" y="1411"/>
                    <a:pt x="297" y="1412"/>
                  </a:cubicBezTo>
                  <a:cubicBezTo>
                    <a:pt x="297" y="1413"/>
                    <a:pt x="297" y="1414"/>
                    <a:pt x="297" y="1415"/>
                  </a:cubicBezTo>
                  <a:cubicBezTo>
                    <a:pt x="297" y="1415"/>
                    <a:pt x="297" y="1416"/>
                    <a:pt x="297" y="1417"/>
                  </a:cubicBezTo>
                  <a:cubicBezTo>
                    <a:pt x="296" y="1418"/>
                    <a:pt x="296" y="1419"/>
                    <a:pt x="296" y="1419"/>
                  </a:cubicBezTo>
                  <a:cubicBezTo>
                    <a:pt x="296" y="1420"/>
                    <a:pt x="296" y="1421"/>
                    <a:pt x="296" y="1421"/>
                  </a:cubicBezTo>
                  <a:cubicBezTo>
                    <a:pt x="296" y="1422"/>
                    <a:pt x="296" y="1423"/>
                    <a:pt x="296" y="1424"/>
                  </a:cubicBezTo>
                  <a:cubicBezTo>
                    <a:pt x="296" y="1424"/>
                    <a:pt x="296" y="1425"/>
                    <a:pt x="296" y="1425"/>
                  </a:cubicBezTo>
                  <a:cubicBezTo>
                    <a:pt x="296" y="1426"/>
                    <a:pt x="296" y="1428"/>
                    <a:pt x="296" y="1429"/>
                  </a:cubicBezTo>
                  <a:cubicBezTo>
                    <a:pt x="293" y="1447"/>
                    <a:pt x="300" y="1472"/>
                    <a:pt x="298" y="1512"/>
                  </a:cubicBezTo>
                  <a:cubicBezTo>
                    <a:pt x="295" y="1562"/>
                    <a:pt x="251" y="1762"/>
                    <a:pt x="333" y="2014"/>
                  </a:cubicBezTo>
                  <a:cubicBezTo>
                    <a:pt x="338" y="2029"/>
                    <a:pt x="338" y="2079"/>
                    <a:pt x="344" y="2107"/>
                  </a:cubicBezTo>
                  <a:cubicBezTo>
                    <a:pt x="345" y="2114"/>
                    <a:pt x="359" y="2145"/>
                    <a:pt x="360" y="2189"/>
                  </a:cubicBezTo>
                  <a:cubicBezTo>
                    <a:pt x="361" y="2259"/>
                    <a:pt x="354" y="2349"/>
                    <a:pt x="356" y="2399"/>
                  </a:cubicBezTo>
                  <a:cubicBezTo>
                    <a:pt x="359" y="2481"/>
                    <a:pt x="393" y="2556"/>
                    <a:pt x="406" y="2609"/>
                  </a:cubicBezTo>
                  <a:cubicBezTo>
                    <a:pt x="420" y="2661"/>
                    <a:pt x="425" y="2703"/>
                    <a:pt x="422" y="2713"/>
                  </a:cubicBezTo>
                  <a:cubicBezTo>
                    <a:pt x="420" y="2722"/>
                    <a:pt x="418" y="2740"/>
                    <a:pt x="425" y="2755"/>
                  </a:cubicBezTo>
                  <a:cubicBezTo>
                    <a:pt x="426" y="2756"/>
                    <a:pt x="402" y="2808"/>
                    <a:pt x="389" y="2817"/>
                  </a:cubicBezTo>
                  <a:cubicBezTo>
                    <a:pt x="377" y="2827"/>
                    <a:pt x="373" y="2835"/>
                    <a:pt x="364" y="2840"/>
                  </a:cubicBezTo>
                  <a:cubicBezTo>
                    <a:pt x="354" y="2845"/>
                    <a:pt x="349" y="2850"/>
                    <a:pt x="345" y="2861"/>
                  </a:cubicBezTo>
                  <a:cubicBezTo>
                    <a:pt x="342" y="2869"/>
                    <a:pt x="333" y="2881"/>
                    <a:pt x="340" y="2887"/>
                  </a:cubicBezTo>
                  <a:cubicBezTo>
                    <a:pt x="341" y="2888"/>
                    <a:pt x="342" y="2888"/>
                    <a:pt x="343" y="2889"/>
                  </a:cubicBezTo>
                  <a:cubicBezTo>
                    <a:pt x="344" y="2889"/>
                    <a:pt x="344" y="2889"/>
                    <a:pt x="344" y="2889"/>
                  </a:cubicBezTo>
                  <a:cubicBezTo>
                    <a:pt x="343" y="2892"/>
                    <a:pt x="343" y="2894"/>
                    <a:pt x="344" y="2896"/>
                  </a:cubicBezTo>
                  <a:cubicBezTo>
                    <a:pt x="348" y="2903"/>
                    <a:pt x="355" y="2905"/>
                    <a:pt x="364" y="2904"/>
                  </a:cubicBezTo>
                  <a:cubicBezTo>
                    <a:pt x="365" y="2902"/>
                    <a:pt x="365" y="2902"/>
                    <a:pt x="365" y="2902"/>
                  </a:cubicBezTo>
                  <a:cubicBezTo>
                    <a:pt x="366" y="2905"/>
                    <a:pt x="366" y="2908"/>
                    <a:pt x="368" y="2910"/>
                  </a:cubicBezTo>
                  <a:cubicBezTo>
                    <a:pt x="374" y="2919"/>
                    <a:pt x="394" y="2923"/>
                    <a:pt x="402" y="2915"/>
                  </a:cubicBezTo>
                  <a:cubicBezTo>
                    <a:pt x="403" y="2916"/>
                    <a:pt x="404" y="2916"/>
                    <a:pt x="406" y="2917"/>
                  </a:cubicBezTo>
                  <a:cubicBezTo>
                    <a:pt x="407" y="2917"/>
                    <a:pt x="408" y="2917"/>
                    <a:pt x="409" y="2918"/>
                  </a:cubicBezTo>
                  <a:cubicBezTo>
                    <a:pt x="410" y="2918"/>
                    <a:pt x="410" y="2918"/>
                    <a:pt x="411" y="2918"/>
                  </a:cubicBezTo>
                  <a:cubicBezTo>
                    <a:pt x="413" y="2919"/>
                    <a:pt x="414" y="2919"/>
                    <a:pt x="416" y="2919"/>
                  </a:cubicBezTo>
                  <a:cubicBezTo>
                    <a:pt x="416" y="2919"/>
                    <a:pt x="416" y="2919"/>
                    <a:pt x="416" y="2919"/>
                  </a:cubicBezTo>
                  <a:cubicBezTo>
                    <a:pt x="425" y="2920"/>
                    <a:pt x="435" y="2918"/>
                    <a:pt x="440" y="2912"/>
                  </a:cubicBezTo>
                  <a:cubicBezTo>
                    <a:pt x="440" y="2912"/>
                    <a:pt x="440" y="2912"/>
                    <a:pt x="440" y="2912"/>
                  </a:cubicBezTo>
                  <a:cubicBezTo>
                    <a:pt x="440" y="2913"/>
                    <a:pt x="441" y="2913"/>
                    <a:pt x="441" y="2914"/>
                  </a:cubicBezTo>
                  <a:cubicBezTo>
                    <a:pt x="441" y="2913"/>
                    <a:pt x="441" y="2913"/>
                    <a:pt x="441" y="2913"/>
                  </a:cubicBezTo>
                  <a:cubicBezTo>
                    <a:pt x="446" y="2925"/>
                    <a:pt x="462" y="2926"/>
                    <a:pt x="475" y="2924"/>
                  </a:cubicBezTo>
                  <a:cubicBezTo>
                    <a:pt x="475" y="2924"/>
                    <a:pt x="475" y="2924"/>
                    <a:pt x="475" y="2924"/>
                  </a:cubicBezTo>
                  <a:cubicBezTo>
                    <a:pt x="476" y="2924"/>
                    <a:pt x="477" y="2924"/>
                    <a:pt x="478" y="2924"/>
                  </a:cubicBezTo>
                  <a:cubicBezTo>
                    <a:pt x="478" y="2924"/>
                    <a:pt x="479" y="2923"/>
                    <a:pt x="479" y="2923"/>
                  </a:cubicBezTo>
                  <a:cubicBezTo>
                    <a:pt x="480" y="2923"/>
                    <a:pt x="480" y="2923"/>
                    <a:pt x="481" y="2923"/>
                  </a:cubicBezTo>
                  <a:cubicBezTo>
                    <a:pt x="482" y="2923"/>
                    <a:pt x="482" y="2923"/>
                    <a:pt x="483" y="2923"/>
                  </a:cubicBezTo>
                  <a:cubicBezTo>
                    <a:pt x="485" y="2922"/>
                    <a:pt x="486" y="2922"/>
                    <a:pt x="488" y="2921"/>
                  </a:cubicBezTo>
                  <a:cubicBezTo>
                    <a:pt x="488" y="2921"/>
                    <a:pt x="489" y="2921"/>
                    <a:pt x="489" y="2921"/>
                  </a:cubicBezTo>
                  <a:cubicBezTo>
                    <a:pt x="490" y="2921"/>
                    <a:pt x="491" y="2920"/>
                    <a:pt x="492" y="2920"/>
                  </a:cubicBezTo>
                  <a:cubicBezTo>
                    <a:pt x="492" y="2920"/>
                    <a:pt x="493" y="2919"/>
                    <a:pt x="493" y="2919"/>
                  </a:cubicBezTo>
                  <a:cubicBezTo>
                    <a:pt x="494" y="2919"/>
                    <a:pt x="495" y="2918"/>
                    <a:pt x="496" y="2918"/>
                  </a:cubicBezTo>
                  <a:cubicBezTo>
                    <a:pt x="496" y="2918"/>
                    <a:pt x="496" y="2917"/>
                    <a:pt x="497" y="2917"/>
                  </a:cubicBezTo>
                  <a:cubicBezTo>
                    <a:pt x="498" y="2917"/>
                    <a:pt x="498" y="2916"/>
                    <a:pt x="499" y="2916"/>
                  </a:cubicBezTo>
                  <a:cubicBezTo>
                    <a:pt x="499" y="2915"/>
                    <a:pt x="500" y="2915"/>
                    <a:pt x="500" y="2915"/>
                  </a:cubicBezTo>
                  <a:cubicBezTo>
                    <a:pt x="501" y="2914"/>
                    <a:pt x="501" y="2914"/>
                    <a:pt x="502" y="2913"/>
                  </a:cubicBezTo>
                  <a:cubicBezTo>
                    <a:pt x="502" y="2913"/>
                    <a:pt x="503" y="2913"/>
                    <a:pt x="503" y="2913"/>
                  </a:cubicBezTo>
                  <a:cubicBezTo>
                    <a:pt x="505" y="2911"/>
                    <a:pt x="506" y="2909"/>
                    <a:pt x="508" y="2908"/>
                  </a:cubicBezTo>
                  <a:cubicBezTo>
                    <a:pt x="508" y="2908"/>
                    <a:pt x="508" y="2908"/>
                    <a:pt x="508" y="2908"/>
                  </a:cubicBezTo>
                  <a:cubicBezTo>
                    <a:pt x="508" y="2908"/>
                    <a:pt x="508" y="2908"/>
                    <a:pt x="508" y="2908"/>
                  </a:cubicBezTo>
                  <a:cubicBezTo>
                    <a:pt x="509" y="2907"/>
                    <a:pt x="510" y="2906"/>
                    <a:pt x="511" y="2905"/>
                  </a:cubicBezTo>
                  <a:cubicBezTo>
                    <a:pt x="519" y="2899"/>
                    <a:pt x="525" y="2894"/>
                    <a:pt x="523" y="2879"/>
                  </a:cubicBezTo>
                  <a:cubicBezTo>
                    <a:pt x="520" y="2864"/>
                    <a:pt x="522" y="2864"/>
                    <a:pt x="524" y="2846"/>
                  </a:cubicBezTo>
                  <a:cubicBezTo>
                    <a:pt x="525" y="2835"/>
                    <a:pt x="534" y="2832"/>
                    <a:pt x="536" y="2815"/>
                  </a:cubicBezTo>
                  <a:cubicBezTo>
                    <a:pt x="537" y="2801"/>
                    <a:pt x="526" y="2741"/>
                    <a:pt x="527" y="2733"/>
                  </a:cubicBezTo>
                  <a:cubicBezTo>
                    <a:pt x="530" y="2715"/>
                    <a:pt x="517" y="2700"/>
                    <a:pt x="513" y="2669"/>
                  </a:cubicBezTo>
                  <a:cubicBezTo>
                    <a:pt x="508" y="2639"/>
                    <a:pt x="520" y="2535"/>
                    <a:pt x="520" y="2516"/>
                  </a:cubicBezTo>
                  <a:cubicBezTo>
                    <a:pt x="520" y="2480"/>
                    <a:pt x="539" y="2421"/>
                    <a:pt x="534" y="2348"/>
                  </a:cubicBezTo>
                  <a:cubicBezTo>
                    <a:pt x="531" y="2306"/>
                    <a:pt x="510" y="2177"/>
                    <a:pt x="510" y="2148"/>
                  </a:cubicBezTo>
                  <a:cubicBezTo>
                    <a:pt x="510" y="2143"/>
                    <a:pt x="509" y="2110"/>
                    <a:pt x="511" y="2105"/>
                  </a:cubicBezTo>
                  <a:cubicBezTo>
                    <a:pt x="517" y="2085"/>
                    <a:pt x="544" y="1849"/>
                    <a:pt x="544" y="1847"/>
                  </a:cubicBezTo>
                  <a:cubicBezTo>
                    <a:pt x="547" y="1823"/>
                    <a:pt x="555" y="1690"/>
                    <a:pt x="558" y="1646"/>
                  </a:cubicBezTo>
                  <a:cubicBezTo>
                    <a:pt x="559" y="1646"/>
                    <a:pt x="561" y="1646"/>
                    <a:pt x="562" y="1646"/>
                  </a:cubicBezTo>
                  <a:cubicBezTo>
                    <a:pt x="565" y="1689"/>
                    <a:pt x="573" y="1823"/>
                    <a:pt x="576" y="1847"/>
                  </a:cubicBezTo>
                  <a:cubicBezTo>
                    <a:pt x="576" y="1849"/>
                    <a:pt x="603" y="2085"/>
                    <a:pt x="609" y="2105"/>
                  </a:cubicBezTo>
                  <a:cubicBezTo>
                    <a:pt x="611" y="2110"/>
                    <a:pt x="610" y="2143"/>
                    <a:pt x="610" y="2148"/>
                  </a:cubicBezTo>
                  <a:cubicBezTo>
                    <a:pt x="610" y="2177"/>
                    <a:pt x="589" y="2306"/>
                    <a:pt x="586" y="2348"/>
                  </a:cubicBezTo>
                  <a:cubicBezTo>
                    <a:pt x="581" y="2421"/>
                    <a:pt x="600" y="2480"/>
                    <a:pt x="600" y="2516"/>
                  </a:cubicBezTo>
                  <a:cubicBezTo>
                    <a:pt x="600" y="2535"/>
                    <a:pt x="612" y="2639"/>
                    <a:pt x="607" y="2669"/>
                  </a:cubicBezTo>
                  <a:cubicBezTo>
                    <a:pt x="603" y="2700"/>
                    <a:pt x="590" y="2715"/>
                    <a:pt x="593" y="2733"/>
                  </a:cubicBezTo>
                  <a:cubicBezTo>
                    <a:pt x="594" y="2741"/>
                    <a:pt x="583" y="2801"/>
                    <a:pt x="584" y="2815"/>
                  </a:cubicBezTo>
                  <a:cubicBezTo>
                    <a:pt x="586" y="2832"/>
                    <a:pt x="595" y="2835"/>
                    <a:pt x="596" y="2846"/>
                  </a:cubicBezTo>
                  <a:cubicBezTo>
                    <a:pt x="598" y="2864"/>
                    <a:pt x="600" y="2864"/>
                    <a:pt x="597" y="2879"/>
                  </a:cubicBezTo>
                  <a:cubicBezTo>
                    <a:pt x="595" y="2894"/>
                    <a:pt x="601" y="2899"/>
                    <a:pt x="609" y="2905"/>
                  </a:cubicBezTo>
                  <a:cubicBezTo>
                    <a:pt x="610" y="2906"/>
                    <a:pt x="611" y="2907"/>
                    <a:pt x="612" y="2908"/>
                  </a:cubicBezTo>
                  <a:cubicBezTo>
                    <a:pt x="612" y="2908"/>
                    <a:pt x="612" y="2908"/>
                    <a:pt x="612" y="2908"/>
                  </a:cubicBezTo>
                  <a:cubicBezTo>
                    <a:pt x="612" y="2908"/>
                    <a:pt x="612" y="2908"/>
                    <a:pt x="612" y="2908"/>
                  </a:cubicBezTo>
                  <a:cubicBezTo>
                    <a:pt x="614" y="2909"/>
                    <a:pt x="615" y="2911"/>
                    <a:pt x="617" y="2913"/>
                  </a:cubicBezTo>
                  <a:cubicBezTo>
                    <a:pt x="617" y="2913"/>
                    <a:pt x="618" y="2913"/>
                    <a:pt x="618" y="2913"/>
                  </a:cubicBezTo>
                  <a:cubicBezTo>
                    <a:pt x="619" y="2914"/>
                    <a:pt x="619" y="2914"/>
                    <a:pt x="620" y="2915"/>
                  </a:cubicBezTo>
                  <a:cubicBezTo>
                    <a:pt x="620" y="2915"/>
                    <a:pt x="621" y="2915"/>
                    <a:pt x="621" y="2916"/>
                  </a:cubicBezTo>
                  <a:cubicBezTo>
                    <a:pt x="622" y="2916"/>
                    <a:pt x="622" y="2917"/>
                    <a:pt x="623" y="2917"/>
                  </a:cubicBezTo>
                  <a:cubicBezTo>
                    <a:pt x="624" y="2917"/>
                    <a:pt x="624" y="2918"/>
                    <a:pt x="624" y="2918"/>
                  </a:cubicBezTo>
                  <a:cubicBezTo>
                    <a:pt x="625" y="2918"/>
                    <a:pt x="626" y="2919"/>
                    <a:pt x="627" y="2919"/>
                  </a:cubicBezTo>
                  <a:cubicBezTo>
                    <a:pt x="627" y="2919"/>
                    <a:pt x="628" y="2920"/>
                    <a:pt x="628" y="2920"/>
                  </a:cubicBezTo>
                  <a:cubicBezTo>
                    <a:pt x="629" y="2920"/>
                    <a:pt x="630" y="2921"/>
                    <a:pt x="631" y="2921"/>
                  </a:cubicBezTo>
                  <a:cubicBezTo>
                    <a:pt x="631" y="2921"/>
                    <a:pt x="632" y="2921"/>
                    <a:pt x="632" y="2921"/>
                  </a:cubicBezTo>
                  <a:cubicBezTo>
                    <a:pt x="634" y="2922"/>
                    <a:pt x="635" y="2922"/>
                    <a:pt x="637" y="2923"/>
                  </a:cubicBezTo>
                  <a:cubicBezTo>
                    <a:pt x="638" y="2923"/>
                    <a:pt x="638" y="2923"/>
                    <a:pt x="639" y="2923"/>
                  </a:cubicBezTo>
                  <a:cubicBezTo>
                    <a:pt x="640" y="2923"/>
                    <a:pt x="640" y="2923"/>
                    <a:pt x="641" y="2923"/>
                  </a:cubicBezTo>
                  <a:cubicBezTo>
                    <a:pt x="641" y="2923"/>
                    <a:pt x="642" y="2924"/>
                    <a:pt x="642" y="2924"/>
                  </a:cubicBezTo>
                  <a:cubicBezTo>
                    <a:pt x="643" y="2924"/>
                    <a:pt x="644" y="2924"/>
                    <a:pt x="644" y="2924"/>
                  </a:cubicBezTo>
                  <a:cubicBezTo>
                    <a:pt x="645" y="2924"/>
                    <a:pt x="645" y="2924"/>
                    <a:pt x="645" y="2924"/>
                  </a:cubicBezTo>
                  <a:cubicBezTo>
                    <a:pt x="646" y="2924"/>
                    <a:pt x="647" y="2924"/>
                    <a:pt x="648" y="2924"/>
                  </a:cubicBezTo>
                  <a:cubicBezTo>
                    <a:pt x="648" y="2924"/>
                    <a:pt x="648" y="2924"/>
                    <a:pt x="648" y="2924"/>
                  </a:cubicBezTo>
                  <a:cubicBezTo>
                    <a:pt x="660" y="2925"/>
                    <a:pt x="674" y="2924"/>
                    <a:pt x="679" y="2914"/>
                  </a:cubicBezTo>
                  <a:cubicBezTo>
                    <a:pt x="679" y="2914"/>
                    <a:pt x="679" y="2914"/>
                    <a:pt x="679" y="2914"/>
                  </a:cubicBezTo>
                  <a:cubicBezTo>
                    <a:pt x="679" y="2914"/>
                    <a:pt x="679" y="2914"/>
                    <a:pt x="679" y="2914"/>
                  </a:cubicBezTo>
                  <a:cubicBezTo>
                    <a:pt x="679" y="2913"/>
                    <a:pt x="679" y="2913"/>
                    <a:pt x="680" y="2912"/>
                  </a:cubicBezTo>
                  <a:cubicBezTo>
                    <a:pt x="680" y="2912"/>
                    <a:pt x="680" y="2912"/>
                    <a:pt x="680" y="2912"/>
                  </a:cubicBezTo>
                  <a:cubicBezTo>
                    <a:pt x="685" y="2918"/>
                    <a:pt x="695" y="2920"/>
                    <a:pt x="704" y="2919"/>
                  </a:cubicBezTo>
                  <a:cubicBezTo>
                    <a:pt x="704" y="2919"/>
                    <a:pt x="704" y="2919"/>
                    <a:pt x="704" y="2919"/>
                  </a:cubicBezTo>
                  <a:cubicBezTo>
                    <a:pt x="706" y="2919"/>
                    <a:pt x="707" y="2919"/>
                    <a:pt x="709" y="2918"/>
                  </a:cubicBezTo>
                  <a:cubicBezTo>
                    <a:pt x="710" y="2918"/>
                    <a:pt x="710" y="2918"/>
                    <a:pt x="711" y="2918"/>
                  </a:cubicBezTo>
                  <a:cubicBezTo>
                    <a:pt x="712" y="2917"/>
                    <a:pt x="713" y="2917"/>
                    <a:pt x="714" y="2917"/>
                  </a:cubicBezTo>
                  <a:cubicBezTo>
                    <a:pt x="716" y="2916"/>
                    <a:pt x="717" y="2916"/>
                    <a:pt x="718" y="2915"/>
                  </a:cubicBezTo>
                  <a:cubicBezTo>
                    <a:pt x="726" y="2923"/>
                    <a:pt x="746" y="2919"/>
                    <a:pt x="752" y="2910"/>
                  </a:cubicBezTo>
                  <a:cubicBezTo>
                    <a:pt x="754" y="2908"/>
                    <a:pt x="754" y="2905"/>
                    <a:pt x="755" y="2903"/>
                  </a:cubicBezTo>
                  <a:cubicBezTo>
                    <a:pt x="756" y="2904"/>
                    <a:pt x="756" y="2904"/>
                    <a:pt x="756" y="2904"/>
                  </a:cubicBezTo>
                  <a:cubicBezTo>
                    <a:pt x="765" y="2905"/>
                    <a:pt x="775" y="2902"/>
                    <a:pt x="776" y="2896"/>
                  </a:cubicBezTo>
                  <a:cubicBezTo>
                    <a:pt x="777" y="2894"/>
                    <a:pt x="777" y="2892"/>
                    <a:pt x="777" y="2889"/>
                  </a:cubicBezTo>
                  <a:cubicBezTo>
                    <a:pt x="777" y="2889"/>
                    <a:pt x="777" y="2889"/>
                    <a:pt x="777" y="2889"/>
                  </a:cubicBezTo>
                  <a:cubicBezTo>
                    <a:pt x="778" y="2888"/>
                    <a:pt x="779" y="2888"/>
                    <a:pt x="780" y="2887"/>
                  </a:cubicBezTo>
                  <a:cubicBezTo>
                    <a:pt x="787" y="2881"/>
                    <a:pt x="778" y="2869"/>
                    <a:pt x="775" y="2861"/>
                  </a:cubicBezTo>
                  <a:cubicBezTo>
                    <a:pt x="771" y="2850"/>
                    <a:pt x="766" y="2845"/>
                    <a:pt x="756" y="2840"/>
                  </a:cubicBezTo>
                  <a:cubicBezTo>
                    <a:pt x="747" y="2835"/>
                    <a:pt x="743" y="2827"/>
                    <a:pt x="731" y="2817"/>
                  </a:cubicBezTo>
                  <a:cubicBezTo>
                    <a:pt x="718" y="2808"/>
                    <a:pt x="694" y="2756"/>
                    <a:pt x="695" y="2755"/>
                  </a:cubicBezTo>
                  <a:cubicBezTo>
                    <a:pt x="702" y="2740"/>
                    <a:pt x="700" y="2722"/>
                    <a:pt x="698" y="2713"/>
                  </a:cubicBezTo>
                  <a:cubicBezTo>
                    <a:pt x="695" y="2703"/>
                    <a:pt x="700" y="2661"/>
                    <a:pt x="714" y="2609"/>
                  </a:cubicBezTo>
                  <a:cubicBezTo>
                    <a:pt x="727" y="2556"/>
                    <a:pt x="761" y="2481"/>
                    <a:pt x="764" y="2399"/>
                  </a:cubicBezTo>
                  <a:cubicBezTo>
                    <a:pt x="766" y="2349"/>
                    <a:pt x="759" y="2259"/>
                    <a:pt x="760" y="2189"/>
                  </a:cubicBezTo>
                  <a:cubicBezTo>
                    <a:pt x="761" y="2145"/>
                    <a:pt x="775" y="2114"/>
                    <a:pt x="776" y="2107"/>
                  </a:cubicBezTo>
                  <a:cubicBezTo>
                    <a:pt x="782" y="2079"/>
                    <a:pt x="782" y="2029"/>
                    <a:pt x="787" y="2014"/>
                  </a:cubicBezTo>
                  <a:cubicBezTo>
                    <a:pt x="869" y="1762"/>
                    <a:pt x="825" y="1562"/>
                    <a:pt x="822" y="1512"/>
                  </a:cubicBezTo>
                  <a:cubicBezTo>
                    <a:pt x="823" y="1512"/>
                    <a:pt x="823" y="1512"/>
                    <a:pt x="823" y="1512"/>
                  </a:cubicBezTo>
                  <a:cubicBezTo>
                    <a:pt x="821" y="1472"/>
                    <a:pt x="828" y="1447"/>
                    <a:pt x="825" y="1429"/>
                  </a:cubicBezTo>
                  <a:cubicBezTo>
                    <a:pt x="825" y="1428"/>
                    <a:pt x="825" y="1426"/>
                    <a:pt x="825" y="1425"/>
                  </a:cubicBezTo>
                  <a:cubicBezTo>
                    <a:pt x="825" y="1425"/>
                    <a:pt x="825" y="1424"/>
                    <a:pt x="825" y="1424"/>
                  </a:cubicBezTo>
                  <a:cubicBezTo>
                    <a:pt x="825" y="1423"/>
                    <a:pt x="824" y="1422"/>
                    <a:pt x="824" y="1421"/>
                  </a:cubicBezTo>
                  <a:cubicBezTo>
                    <a:pt x="824" y="1421"/>
                    <a:pt x="824" y="1420"/>
                    <a:pt x="824" y="1420"/>
                  </a:cubicBezTo>
                  <a:cubicBezTo>
                    <a:pt x="824" y="1419"/>
                    <a:pt x="824" y="1418"/>
                    <a:pt x="824" y="1417"/>
                  </a:cubicBezTo>
                  <a:cubicBezTo>
                    <a:pt x="824" y="1416"/>
                    <a:pt x="824" y="1416"/>
                    <a:pt x="824" y="1415"/>
                  </a:cubicBezTo>
                  <a:cubicBezTo>
                    <a:pt x="824" y="1414"/>
                    <a:pt x="824" y="1413"/>
                    <a:pt x="823" y="1412"/>
                  </a:cubicBezTo>
                  <a:cubicBezTo>
                    <a:pt x="823" y="1411"/>
                    <a:pt x="823" y="1411"/>
                    <a:pt x="823" y="1410"/>
                  </a:cubicBezTo>
                  <a:cubicBezTo>
                    <a:pt x="823" y="1409"/>
                    <a:pt x="823" y="1408"/>
                    <a:pt x="823" y="1407"/>
                  </a:cubicBezTo>
                  <a:cubicBezTo>
                    <a:pt x="823" y="1406"/>
                    <a:pt x="823" y="1406"/>
                    <a:pt x="822" y="1405"/>
                  </a:cubicBezTo>
                  <a:cubicBezTo>
                    <a:pt x="822" y="1404"/>
                    <a:pt x="822" y="1403"/>
                    <a:pt x="822" y="1401"/>
                  </a:cubicBezTo>
                  <a:cubicBezTo>
                    <a:pt x="822" y="1401"/>
                    <a:pt x="822" y="1400"/>
                    <a:pt x="822" y="1399"/>
                  </a:cubicBezTo>
                  <a:cubicBezTo>
                    <a:pt x="821" y="1398"/>
                    <a:pt x="821" y="1397"/>
                    <a:pt x="821" y="1396"/>
                  </a:cubicBezTo>
                  <a:cubicBezTo>
                    <a:pt x="821" y="1395"/>
                    <a:pt x="821" y="1394"/>
                    <a:pt x="821" y="1394"/>
                  </a:cubicBezTo>
                  <a:cubicBezTo>
                    <a:pt x="821" y="1392"/>
                    <a:pt x="820" y="1391"/>
                    <a:pt x="820" y="1390"/>
                  </a:cubicBezTo>
                  <a:cubicBezTo>
                    <a:pt x="820" y="1389"/>
                    <a:pt x="820" y="1388"/>
                    <a:pt x="820" y="1387"/>
                  </a:cubicBezTo>
                  <a:cubicBezTo>
                    <a:pt x="820" y="1386"/>
                    <a:pt x="819" y="1385"/>
                    <a:pt x="819" y="1384"/>
                  </a:cubicBezTo>
                  <a:cubicBezTo>
                    <a:pt x="819" y="1383"/>
                    <a:pt x="819" y="1382"/>
                    <a:pt x="819" y="1381"/>
                  </a:cubicBezTo>
                  <a:cubicBezTo>
                    <a:pt x="818" y="1380"/>
                    <a:pt x="818" y="1379"/>
                    <a:pt x="818" y="1377"/>
                  </a:cubicBezTo>
                  <a:cubicBezTo>
                    <a:pt x="818" y="1376"/>
                    <a:pt x="818" y="1376"/>
                    <a:pt x="818" y="1375"/>
                  </a:cubicBezTo>
                  <a:cubicBezTo>
                    <a:pt x="817" y="1374"/>
                    <a:pt x="817" y="1372"/>
                    <a:pt x="817" y="1371"/>
                  </a:cubicBezTo>
                  <a:cubicBezTo>
                    <a:pt x="817" y="1370"/>
                    <a:pt x="816" y="1369"/>
                    <a:pt x="816" y="1369"/>
                  </a:cubicBezTo>
                  <a:cubicBezTo>
                    <a:pt x="816" y="1367"/>
                    <a:pt x="816" y="1366"/>
                    <a:pt x="816" y="1364"/>
                  </a:cubicBezTo>
                  <a:cubicBezTo>
                    <a:pt x="815" y="1363"/>
                    <a:pt x="815" y="1363"/>
                    <a:pt x="815" y="1362"/>
                  </a:cubicBezTo>
                  <a:cubicBezTo>
                    <a:pt x="815" y="1360"/>
                    <a:pt x="815" y="1359"/>
                    <a:pt x="814" y="1358"/>
                  </a:cubicBezTo>
                  <a:cubicBezTo>
                    <a:pt x="814" y="1357"/>
                    <a:pt x="814" y="1356"/>
                    <a:pt x="814" y="1355"/>
                  </a:cubicBezTo>
                  <a:cubicBezTo>
                    <a:pt x="814" y="1354"/>
                    <a:pt x="813" y="1352"/>
                    <a:pt x="813" y="1351"/>
                  </a:cubicBezTo>
                  <a:cubicBezTo>
                    <a:pt x="813" y="1350"/>
                    <a:pt x="813" y="1349"/>
                    <a:pt x="812" y="1348"/>
                  </a:cubicBezTo>
                  <a:cubicBezTo>
                    <a:pt x="812" y="1347"/>
                    <a:pt x="812" y="1346"/>
                    <a:pt x="812" y="1345"/>
                  </a:cubicBezTo>
                  <a:cubicBezTo>
                    <a:pt x="811" y="1344"/>
                    <a:pt x="811" y="1343"/>
                    <a:pt x="811" y="1342"/>
                  </a:cubicBezTo>
                  <a:cubicBezTo>
                    <a:pt x="811" y="1341"/>
                    <a:pt x="811" y="1339"/>
                    <a:pt x="810" y="1338"/>
                  </a:cubicBezTo>
                  <a:cubicBezTo>
                    <a:pt x="810" y="1337"/>
                    <a:pt x="810" y="1336"/>
                    <a:pt x="810" y="1335"/>
                  </a:cubicBezTo>
                  <a:cubicBezTo>
                    <a:pt x="809" y="1334"/>
                    <a:pt x="809" y="1333"/>
                    <a:pt x="809" y="1332"/>
                  </a:cubicBezTo>
                  <a:cubicBezTo>
                    <a:pt x="809" y="1331"/>
                    <a:pt x="808" y="1330"/>
                    <a:pt x="808" y="1329"/>
                  </a:cubicBezTo>
                  <a:cubicBezTo>
                    <a:pt x="808" y="1328"/>
                    <a:pt x="808" y="1326"/>
                    <a:pt x="808" y="1325"/>
                  </a:cubicBezTo>
                  <a:cubicBezTo>
                    <a:pt x="807" y="1324"/>
                    <a:pt x="807" y="1323"/>
                    <a:pt x="807" y="1322"/>
                  </a:cubicBezTo>
                  <a:cubicBezTo>
                    <a:pt x="807" y="1321"/>
                    <a:pt x="806" y="1320"/>
                    <a:pt x="806" y="1319"/>
                  </a:cubicBezTo>
                  <a:cubicBezTo>
                    <a:pt x="806" y="1318"/>
                    <a:pt x="806" y="1317"/>
                    <a:pt x="805" y="1316"/>
                  </a:cubicBezTo>
                  <a:cubicBezTo>
                    <a:pt x="805" y="1315"/>
                    <a:pt x="805" y="1314"/>
                    <a:pt x="805" y="1314"/>
                  </a:cubicBezTo>
                  <a:cubicBezTo>
                    <a:pt x="805" y="1312"/>
                    <a:pt x="804" y="1311"/>
                    <a:pt x="804" y="1310"/>
                  </a:cubicBezTo>
                  <a:cubicBezTo>
                    <a:pt x="804" y="1309"/>
                    <a:pt x="804" y="1309"/>
                    <a:pt x="804" y="1308"/>
                  </a:cubicBezTo>
                  <a:cubicBezTo>
                    <a:pt x="803" y="1307"/>
                    <a:pt x="803" y="1305"/>
                    <a:pt x="803" y="1304"/>
                  </a:cubicBezTo>
                  <a:cubicBezTo>
                    <a:pt x="803" y="1304"/>
                    <a:pt x="802" y="1303"/>
                    <a:pt x="802" y="1303"/>
                  </a:cubicBezTo>
                  <a:cubicBezTo>
                    <a:pt x="802" y="1301"/>
                    <a:pt x="802" y="1300"/>
                    <a:pt x="801" y="1299"/>
                  </a:cubicBezTo>
                  <a:cubicBezTo>
                    <a:pt x="801" y="1298"/>
                    <a:pt x="801" y="1298"/>
                    <a:pt x="801" y="1298"/>
                  </a:cubicBezTo>
                  <a:cubicBezTo>
                    <a:pt x="798" y="1284"/>
                    <a:pt x="795" y="1273"/>
                    <a:pt x="793" y="1268"/>
                  </a:cubicBezTo>
                  <a:cubicBezTo>
                    <a:pt x="793" y="1268"/>
                    <a:pt x="793" y="1268"/>
                    <a:pt x="793" y="1268"/>
                  </a:cubicBezTo>
                  <a:cubicBezTo>
                    <a:pt x="793" y="1267"/>
                    <a:pt x="793" y="1266"/>
                    <a:pt x="792" y="1266"/>
                  </a:cubicBezTo>
                  <a:cubicBezTo>
                    <a:pt x="792" y="1266"/>
                    <a:pt x="792" y="1266"/>
                    <a:pt x="792" y="1266"/>
                  </a:cubicBezTo>
                  <a:cubicBezTo>
                    <a:pt x="792" y="1265"/>
                    <a:pt x="793" y="1265"/>
                    <a:pt x="793" y="1265"/>
                  </a:cubicBezTo>
                  <a:cubicBezTo>
                    <a:pt x="792" y="1264"/>
                    <a:pt x="792" y="1264"/>
                    <a:pt x="792" y="1264"/>
                  </a:cubicBezTo>
                  <a:cubicBezTo>
                    <a:pt x="792" y="1264"/>
                    <a:pt x="806" y="1107"/>
                    <a:pt x="803" y="1098"/>
                  </a:cubicBezTo>
                  <a:cubicBezTo>
                    <a:pt x="804" y="1068"/>
                    <a:pt x="820" y="1011"/>
                    <a:pt x="818" y="980"/>
                  </a:cubicBezTo>
                  <a:cubicBezTo>
                    <a:pt x="820" y="942"/>
                    <a:pt x="825" y="918"/>
                    <a:pt x="825" y="904"/>
                  </a:cubicBezTo>
                  <a:cubicBezTo>
                    <a:pt x="825" y="902"/>
                    <a:pt x="825" y="902"/>
                    <a:pt x="825" y="902"/>
                  </a:cubicBezTo>
                  <a:cubicBezTo>
                    <a:pt x="826" y="915"/>
                    <a:pt x="827" y="926"/>
                    <a:pt x="827" y="932"/>
                  </a:cubicBezTo>
                  <a:cubicBezTo>
                    <a:pt x="829" y="942"/>
                    <a:pt x="829" y="957"/>
                    <a:pt x="831" y="960"/>
                  </a:cubicBezTo>
                  <a:cubicBezTo>
                    <a:pt x="833" y="975"/>
                    <a:pt x="845" y="1059"/>
                    <a:pt x="846" y="1090"/>
                  </a:cubicBezTo>
                  <a:cubicBezTo>
                    <a:pt x="840" y="1132"/>
                    <a:pt x="839" y="1159"/>
                    <a:pt x="851" y="1219"/>
                  </a:cubicBezTo>
                  <a:cubicBezTo>
                    <a:pt x="856" y="1251"/>
                    <a:pt x="914" y="1393"/>
                    <a:pt x="917" y="1409"/>
                  </a:cubicBezTo>
                  <a:cubicBezTo>
                    <a:pt x="920" y="1425"/>
                    <a:pt x="924" y="1441"/>
                    <a:pt x="926" y="1445"/>
                  </a:cubicBezTo>
                  <a:cubicBezTo>
                    <a:pt x="928" y="1449"/>
                    <a:pt x="914" y="1471"/>
                    <a:pt x="918" y="1486"/>
                  </a:cubicBezTo>
                  <a:cubicBezTo>
                    <a:pt x="922" y="1500"/>
                    <a:pt x="896" y="1546"/>
                    <a:pt x="904" y="1589"/>
                  </a:cubicBezTo>
                  <a:cubicBezTo>
                    <a:pt x="912" y="1632"/>
                    <a:pt x="913" y="1638"/>
                    <a:pt x="914" y="1647"/>
                  </a:cubicBezTo>
                  <a:cubicBezTo>
                    <a:pt x="915" y="1657"/>
                    <a:pt x="921" y="1667"/>
                    <a:pt x="924" y="1679"/>
                  </a:cubicBezTo>
                  <a:cubicBezTo>
                    <a:pt x="927" y="1691"/>
                    <a:pt x="932" y="1720"/>
                    <a:pt x="939" y="1720"/>
                  </a:cubicBezTo>
                  <a:cubicBezTo>
                    <a:pt x="940" y="1720"/>
                    <a:pt x="941" y="1720"/>
                    <a:pt x="941" y="1720"/>
                  </a:cubicBezTo>
                  <a:cubicBezTo>
                    <a:pt x="942" y="1720"/>
                    <a:pt x="942" y="1720"/>
                    <a:pt x="942" y="1720"/>
                  </a:cubicBezTo>
                  <a:cubicBezTo>
                    <a:pt x="942" y="1720"/>
                    <a:pt x="943" y="1720"/>
                    <a:pt x="943" y="1720"/>
                  </a:cubicBezTo>
                  <a:cubicBezTo>
                    <a:pt x="943" y="1720"/>
                    <a:pt x="943" y="1720"/>
                    <a:pt x="944" y="1720"/>
                  </a:cubicBezTo>
                  <a:cubicBezTo>
                    <a:pt x="944" y="1720"/>
                    <a:pt x="944" y="1720"/>
                    <a:pt x="944" y="1719"/>
                  </a:cubicBezTo>
                  <a:cubicBezTo>
                    <a:pt x="944" y="1719"/>
                    <a:pt x="945" y="1719"/>
                    <a:pt x="945" y="1719"/>
                  </a:cubicBezTo>
                  <a:cubicBezTo>
                    <a:pt x="945" y="1719"/>
                    <a:pt x="945" y="1719"/>
                    <a:pt x="945" y="1719"/>
                  </a:cubicBezTo>
                  <a:cubicBezTo>
                    <a:pt x="946" y="1718"/>
                    <a:pt x="946" y="1718"/>
                    <a:pt x="947" y="1717"/>
                  </a:cubicBezTo>
                  <a:cubicBezTo>
                    <a:pt x="947" y="1717"/>
                    <a:pt x="947" y="1717"/>
                    <a:pt x="947" y="1717"/>
                  </a:cubicBezTo>
                  <a:cubicBezTo>
                    <a:pt x="947" y="1717"/>
                    <a:pt x="947" y="1717"/>
                    <a:pt x="947" y="1716"/>
                  </a:cubicBezTo>
                  <a:cubicBezTo>
                    <a:pt x="947" y="1716"/>
                    <a:pt x="947" y="1716"/>
                    <a:pt x="947" y="1716"/>
                  </a:cubicBezTo>
                  <a:cubicBezTo>
                    <a:pt x="947" y="1717"/>
                    <a:pt x="947" y="1717"/>
                    <a:pt x="947" y="1717"/>
                  </a:cubicBezTo>
                  <a:cubicBezTo>
                    <a:pt x="947" y="1717"/>
                    <a:pt x="947" y="1716"/>
                    <a:pt x="947" y="1716"/>
                  </a:cubicBezTo>
                  <a:cubicBezTo>
                    <a:pt x="947" y="1716"/>
                    <a:pt x="947" y="1716"/>
                    <a:pt x="947" y="1716"/>
                  </a:cubicBezTo>
                  <a:cubicBezTo>
                    <a:pt x="947" y="1716"/>
                    <a:pt x="947" y="1715"/>
                    <a:pt x="947" y="1715"/>
                  </a:cubicBezTo>
                  <a:cubicBezTo>
                    <a:pt x="947" y="1715"/>
                    <a:pt x="949" y="1742"/>
                    <a:pt x="963" y="1742"/>
                  </a:cubicBezTo>
                  <a:cubicBezTo>
                    <a:pt x="972" y="1741"/>
                    <a:pt x="972" y="1733"/>
                    <a:pt x="972" y="1733"/>
                  </a:cubicBezTo>
                  <a:cubicBezTo>
                    <a:pt x="972" y="1733"/>
                    <a:pt x="974" y="1755"/>
                    <a:pt x="987" y="1753"/>
                  </a:cubicBezTo>
                  <a:cubicBezTo>
                    <a:pt x="999" y="1751"/>
                    <a:pt x="999" y="1739"/>
                    <a:pt x="999" y="1739"/>
                  </a:cubicBezTo>
                  <a:cubicBezTo>
                    <a:pt x="1007" y="1743"/>
                    <a:pt x="1020" y="1742"/>
                    <a:pt x="1023" y="1728"/>
                  </a:cubicBezTo>
                  <a:cubicBezTo>
                    <a:pt x="1026" y="1714"/>
                    <a:pt x="1033" y="1686"/>
                    <a:pt x="1032" y="1675"/>
                  </a:cubicBezTo>
                  <a:cubicBezTo>
                    <a:pt x="1032" y="1665"/>
                    <a:pt x="1039" y="1642"/>
                    <a:pt x="1039" y="1633"/>
                  </a:cubicBezTo>
                  <a:cubicBezTo>
                    <a:pt x="1046" y="1606"/>
                    <a:pt x="1053" y="1597"/>
                    <a:pt x="1051" y="1589"/>
                  </a:cubicBezTo>
                  <a:cubicBezTo>
                    <a:pt x="1060" y="1599"/>
                    <a:pt x="1068" y="1609"/>
                    <a:pt x="1072" y="1611"/>
                  </a:cubicBezTo>
                  <a:cubicBezTo>
                    <a:pt x="1074" y="1627"/>
                    <a:pt x="1090" y="1651"/>
                    <a:pt x="1103" y="1652"/>
                  </a:cubicBezTo>
                  <a:cubicBezTo>
                    <a:pt x="1120" y="1653"/>
                    <a:pt x="1116" y="1641"/>
                    <a:pt x="1111" y="1628"/>
                  </a:cubicBezTo>
                  <a:close/>
                  <a:moveTo>
                    <a:pt x="672" y="310"/>
                  </a:moveTo>
                  <a:cubicBezTo>
                    <a:pt x="672" y="310"/>
                    <a:pt x="672" y="310"/>
                    <a:pt x="672" y="310"/>
                  </a:cubicBezTo>
                  <a:cubicBezTo>
                    <a:pt x="672" y="310"/>
                    <a:pt x="672" y="310"/>
                    <a:pt x="672" y="310"/>
                  </a:cubicBezTo>
                  <a:cubicBezTo>
                    <a:pt x="672" y="310"/>
                    <a:pt x="672" y="310"/>
                    <a:pt x="672" y="31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7" name="Freeform 28"/>
            <p:cNvSpPr>
              <a:spLocks noChangeAspect="1" noEditPoints="1"/>
            </p:cNvSpPr>
            <p:nvPr/>
          </p:nvSpPr>
          <p:spPr bwMode="auto">
            <a:xfrm>
              <a:off x="2062" y="1730"/>
              <a:ext cx="882" cy="2302"/>
            </a:xfrm>
            <a:custGeom>
              <a:avLst/>
              <a:gdLst>
                <a:gd name="T0" fmla="*/ 2 w 1120"/>
                <a:gd name="T1" fmla="*/ 2 h 2926"/>
                <a:gd name="T2" fmla="*/ 2 w 1120"/>
                <a:gd name="T3" fmla="*/ 2 h 2926"/>
                <a:gd name="T4" fmla="*/ 2 w 1120"/>
                <a:gd name="T5" fmla="*/ 2 h 2926"/>
                <a:gd name="T6" fmla="*/ 2 w 1120"/>
                <a:gd name="T7" fmla="*/ 2 h 2926"/>
                <a:gd name="T8" fmla="*/ 2 w 1120"/>
                <a:gd name="T9" fmla="*/ 2 h 2926"/>
                <a:gd name="T10" fmla="*/ 2 w 1120"/>
                <a:gd name="T11" fmla="*/ 2 h 2926"/>
                <a:gd name="T12" fmla="*/ 2 w 1120"/>
                <a:gd name="T13" fmla="*/ 2 h 2926"/>
                <a:gd name="T14" fmla="*/ 2 w 1120"/>
                <a:gd name="T15" fmla="*/ 2 h 2926"/>
                <a:gd name="T16" fmla="*/ 2 w 1120"/>
                <a:gd name="T17" fmla="*/ 2 h 2926"/>
                <a:gd name="T18" fmla="*/ 2 w 1120"/>
                <a:gd name="T19" fmla="*/ 2 h 2926"/>
                <a:gd name="T20" fmla="*/ 2 w 1120"/>
                <a:gd name="T21" fmla="*/ 2 h 2926"/>
                <a:gd name="T22" fmla="*/ 2 w 1120"/>
                <a:gd name="T23" fmla="*/ 2 h 2926"/>
                <a:gd name="T24" fmla="*/ 2 w 1120"/>
                <a:gd name="T25" fmla="*/ 2 h 2926"/>
                <a:gd name="T26" fmla="*/ 2 w 1120"/>
                <a:gd name="T27" fmla="*/ 2 h 2926"/>
                <a:gd name="T28" fmla="*/ 2 w 1120"/>
                <a:gd name="T29" fmla="*/ 2 h 2926"/>
                <a:gd name="T30" fmla="*/ 2 w 1120"/>
                <a:gd name="T31" fmla="*/ 2 h 2926"/>
                <a:gd name="T32" fmla="*/ 2 w 1120"/>
                <a:gd name="T33" fmla="*/ 2 h 2926"/>
                <a:gd name="T34" fmla="*/ 2 w 1120"/>
                <a:gd name="T35" fmla="*/ 2 h 2926"/>
                <a:gd name="T36" fmla="*/ 2 w 1120"/>
                <a:gd name="T37" fmla="*/ 2 h 2926"/>
                <a:gd name="T38" fmla="*/ 2 w 1120"/>
                <a:gd name="T39" fmla="*/ 2 h 2926"/>
                <a:gd name="T40" fmla="*/ 2 w 1120"/>
                <a:gd name="T41" fmla="*/ 2 h 2926"/>
                <a:gd name="T42" fmla="*/ 2 w 1120"/>
                <a:gd name="T43" fmla="*/ 2 h 2926"/>
                <a:gd name="T44" fmla="*/ 2 w 1120"/>
                <a:gd name="T45" fmla="*/ 2 h 2926"/>
                <a:gd name="T46" fmla="*/ 2 w 1120"/>
                <a:gd name="T47" fmla="*/ 2 h 2926"/>
                <a:gd name="T48" fmla="*/ 2 w 1120"/>
                <a:gd name="T49" fmla="*/ 2 h 2926"/>
                <a:gd name="T50" fmla="*/ 2 w 1120"/>
                <a:gd name="T51" fmla="*/ 2 h 2926"/>
                <a:gd name="T52" fmla="*/ 2 w 1120"/>
                <a:gd name="T53" fmla="*/ 2 h 2926"/>
                <a:gd name="T54" fmla="*/ 2 w 1120"/>
                <a:gd name="T55" fmla="*/ 2 h 2926"/>
                <a:gd name="T56" fmla="*/ 2 w 1120"/>
                <a:gd name="T57" fmla="*/ 2 h 2926"/>
                <a:gd name="T58" fmla="*/ 2 w 1120"/>
                <a:gd name="T59" fmla="*/ 2 h 2926"/>
                <a:gd name="T60" fmla="*/ 2 w 1120"/>
                <a:gd name="T61" fmla="*/ 2 h 2926"/>
                <a:gd name="T62" fmla="*/ 2 w 1120"/>
                <a:gd name="T63" fmla="*/ 2 h 2926"/>
                <a:gd name="T64" fmla="*/ 2 w 1120"/>
                <a:gd name="T65" fmla="*/ 2 h 2926"/>
                <a:gd name="T66" fmla="*/ 2 w 1120"/>
                <a:gd name="T67" fmla="*/ 2 h 2926"/>
                <a:gd name="T68" fmla="*/ 2 w 1120"/>
                <a:gd name="T69" fmla="*/ 2 h 2926"/>
                <a:gd name="T70" fmla="*/ 2 w 1120"/>
                <a:gd name="T71" fmla="*/ 2 h 2926"/>
                <a:gd name="T72" fmla="*/ 2 w 1120"/>
                <a:gd name="T73" fmla="*/ 2 h 2926"/>
                <a:gd name="T74" fmla="*/ 2 w 1120"/>
                <a:gd name="T75" fmla="*/ 2 h 2926"/>
                <a:gd name="T76" fmla="*/ 2 w 1120"/>
                <a:gd name="T77" fmla="*/ 2 h 2926"/>
                <a:gd name="T78" fmla="*/ 2 w 1120"/>
                <a:gd name="T79" fmla="*/ 2 h 2926"/>
                <a:gd name="T80" fmla="*/ 2 w 1120"/>
                <a:gd name="T81" fmla="*/ 2 h 2926"/>
                <a:gd name="T82" fmla="*/ 2 w 1120"/>
                <a:gd name="T83" fmla="*/ 2 h 2926"/>
                <a:gd name="T84" fmla="*/ 2 w 1120"/>
                <a:gd name="T85" fmla="*/ 2 h 2926"/>
                <a:gd name="T86" fmla="*/ 2 w 1120"/>
                <a:gd name="T87" fmla="*/ 2 h 2926"/>
                <a:gd name="T88" fmla="*/ 2 w 1120"/>
                <a:gd name="T89" fmla="*/ 2 h 2926"/>
                <a:gd name="T90" fmla="*/ 2 w 1120"/>
                <a:gd name="T91" fmla="*/ 2 h 2926"/>
                <a:gd name="T92" fmla="*/ 2 w 1120"/>
                <a:gd name="T93" fmla="*/ 2 h 2926"/>
                <a:gd name="T94" fmla="*/ 2 w 1120"/>
                <a:gd name="T95" fmla="*/ 2 h 2926"/>
                <a:gd name="T96" fmla="*/ 2 w 1120"/>
                <a:gd name="T97" fmla="*/ 2 h 2926"/>
                <a:gd name="T98" fmla="*/ 2 w 1120"/>
                <a:gd name="T99" fmla="*/ 2 h 2926"/>
                <a:gd name="T100" fmla="*/ 2 w 1120"/>
                <a:gd name="T101" fmla="*/ 2 h 2926"/>
                <a:gd name="T102" fmla="*/ 2 w 1120"/>
                <a:gd name="T103" fmla="*/ 2 h 2926"/>
                <a:gd name="T104" fmla="*/ 2 w 1120"/>
                <a:gd name="T105" fmla="*/ 2 h 2926"/>
                <a:gd name="T106" fmla="*/ 2 w 1120"/>
                <a:gd name="T107" fmla="*/ 2 h 2926"/>
                <a:gd name="T108" fmla="*/ 2 w 1120"/>
                <a:gd name="T109" fmla="*/ 2 h 2926"/>
                <a:gd name="T110" fmla="*/ 2 w 1120"/>
                <a:gd name="T111" fmla="*/ 2 h 2926"/>
                <a:gd name="T112" fmla="*/ 2 w 1120"/>
                <a:gd name="T113" fmla="*/ 2 h 2926"/>
                <a:gd name="T114" fmla="*/ 2 w 1120"/>
                <a:gd name="T115" fmla="*/ 2 h 2926"/>
                <a:gd name="T116" fmla="*/ 2 w 1120"/>
                <a:gd name="T117" fmla="*/ 2 h 2926"/>
                <a:gd name="T118" fmla="*/ 2 w 1120"/>
                <a:gd name="T119" fmla="*/ 2 h 2926"/>
                <a:gd name="T120" fmla="*/ 2 w 1120"/>
                <a:gd name="T121" fmla="*/ 2 h 2926"/>
                <a:gd name="T122" fmla="*/ 2 w 1120"/>
                <a:gd name="T123" fmla="*/ 2 h 2926"/>
                <a:gd name="T124" fmla="*/ 2 w 1120"/>
                <a:gd name="T125" fmla="*/ 2 h 29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0"/>
                <a:gd name="T190" fmla="*/ 0 h 2926"/>
                <a:gd name="T191" fmla="*/ 1120 w 1120"/>
                <a:gd name="T192" fmla="*/ 2926 h 29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0" h="2926">
                  <a:moveTo>
                    <a:pt x="1111" y="1628"/>
                  </a:moveTo>
                  <a:cubicBezTo>
                    <a:pt x="1106" y="1614"/>
                    <a:pt x="1105" y="1598"/>
                    <a:pt x="1100" y="1592"/>
                  </a:cubicBezTo>
                  <a:cubicBezTo>
                    <a:pt x="1095" y="1586"/>
                    <a:pt x="1087" y="1551"/>
                    <a:pt x="1078" y="1539"/>
                  </a:cubicBezTo>
                  <a:cubicBezTo>
                    <a:pt x="1069" y="1528"/>
                    <a:pt x="1035" y="1477"/>
                    <a:pt x="1026" y="1469"/>
                  </a:cubicBezTo>
                  <a:cubicBezTo>
                    <a:pt x="1023" y="1464"/>
                    <a:pt x="1025" y="1444"/>
                    <a:pt x="1021" y="1430"/>
                  </a:cubicBezTo>
                  <a:cubicBezTo>
                    <a:pt x="1017" y="1416"/>
                    <a:pt x="1018" y="1402"/>
                    <a:pt x="1014" y="1386"/>
                  </a:cubicBezTo>
                  <a:cubicBezTo>
                    <a:pt x="1010" y="1369"/>
                    <a:pt x="1010" y="1337"/>
                    <a:pt x="1009" y="1315"/>
                  </a:cubicBezTo>
                  <a:cubicBezTo>
                    <a:pt x="1007" y="1277"/>
                    <a:pt x="1007" y="1129"/>
                    <a:pt x="985" y="1075"/>
                  </a:cubicBezTo>
                  <a:cubicBezTo>
                    <a:pt x="981" y="1058"/>
                    <a:pt x="976" y="1030"/>
                    <a:pt x="977" y="992"/>
                  </a:cubicBezTo>
                  <a:cubicBezTo>
                    <a:pt x="975" y="886"/>
                    <a:pt x="951" y="825"/>
                    <a:pt x="953" y="792"/>
                  </a:cubicBezTo>
                  <a:cubicBezTo>
                    <a:pt x="960" y="744"/>
                    <a:pt x="949" y="693"/>
                    <a:pt x="940" y="653"/>
                  </a:cubicBezTo>
                  <a:cubicBezTo>
                    <a:pt x="921" y="567"/>
                    <a:pt x="879" y="544"/>
                    <a:pt x="860" y="540"/>
                  </a:cubicBezTo>
                  <a:cubicBezTo>
                    <a:pt x="840" y="536"/>
                    <a:pt x="810" y="533"/>
                    <a:pt x="797" y="520"/>
                  </a:cubicBezTo>
                  <a:cubicBezTo>
                    <a:pt x="787" y="512"/>
                    <a:pt x="720" y="481"/>
                    <a:pt x="701" y="479"/>
                  </a:cubicBezTo>
                  <a:cubicBezTo>
                    <a:pt x="651" y="470"/>
                    <a:pt x="660" y="380"/>
                    <a:pt x="660" y="362"/>
                  </a:cubicBezTo>
                  <a:cubicBezTo>
                    <a:pt x="660" y="362"/>
                    <a:pt x="660" y="362"/>
                    <a:pt x="660" y="362"/>
                  </a:cubicBezTo>
                  <a:cubicBezTo>
                    <a:pt x="660" y="362"/>
                    <a:pt x="660" y="362"/>
                    <a:pt x="660" y="362"/>
                  </a:cubicBezTo>
                  <a:cubicBezTo>
                    <a:pt x="661" y="360"/>
                    <a:pt x="661" y="358"/>
                    <a:pt x="662" y="357"/>
                  </a:cubicBezTo>
                  <a:cubicBezTo>
                    <a:pt x="662" y="357"/>
                    <a:pt x="662" y="356"/>
                    <a:pt x="662" y="356"/>
                  </a:cubicBezTo>
                  <a:cubicBezTo>
                    <a:pt x="663" y="355"/>
                    <a:pt x="663" y="353"/>
                    <a:pt x="664" y="351"/>
                  </a:cubicBezTo>
                  <a:cubicBezTo>
                    <a:pt x="664" y="350"/>
                    <a:pt x="664" y="350"/>
                    <a:pt x="664" y="350"/>
                  </a:cubicBezTo>
                  <a:cubicBezTo>
                    <a:pt x="665" y="348"/>
                    <a:pt x="665" y="346"/>
                    <a:pt x="666" y="344"/>
                  </a:cubicBezTo>
                  <a:cubicBezTo>
                    <a:pt x="666" y="344"/>
                    <a:pt x="666" y="344"/>
                    <a:pt x="666" y="343"/>
                  </a:cubicBezTo>
                  <a:cubicBezTo>
                    <a:pt x="666" y="341"/>
                    <a:pt x="667" y="339"/>
                    <a:pt x="667" y="337"/>
                  </a:cubicBezTo>
                  <a:cubicBezTo>
                    <a:pt x="667" y="337"/>
                    <a:pt x="667" y="337"/>
                    <a:pt x="668" y="337"/>
                  </a:cubicBezTo>
                  <a:cubicBezTo>
                    <a:pt x="668" y="334"/>
                    <a:pt x="669" y="332"/>
                    <a:pt x="669" y="330"/>
                  </a:cubicBezTo>
                  <a:cubicBezTo>
                    <a:pt x="669" y="330"/>
                    <a:pt x="669" y="330"/>
                    <a:pt x="669" y="330"/>
                  </a:cubicBezTo>
                  <a:cubicBezTo>
                    <a:pt x="669" y="328"/>
                    <a:pt x="670" y="325"/>
                    <a:pt x="670" y="323"/>
                  </a:cubicBezTo>
                  <a:cubicBezTo>
                    <a:pt x="670" y="323"/>
                    <a:pt x="670" y="323"/>
                    <a:pt x="670" y="323"/>
                  </a:cubicBezTo>
                  <a:cubicBezTo>
                    <a:pt x="671" y="321"/>
                    <a:pt x="671" y="319"/>
                    <a:pt x="671" y="317"/>
                  </a:cubicBezTo>
                  <a:cubicBezTo>
                    <a:pt x="671" y="317"/>
                    <a:pt x="671" y="317"/>
                    <a:pt x="671" y="317"/>
                  </a:cubicBezTo>
                  <a:cubicBezTo>
                    <a:pt x="672" y="315"/>
                    <a:pt x="672" y="313"/>
                    <a:pt x="672" y="312"/>
                  </a:cubicBezTo>
                  <a:cubicBezTo>
                    <a:pt x="672" y="312"/>
                    <a:pt x="672" y="312"/>
                    <a:pt x="672" y="312"/>
                  </a:cubicBezTo>
                  <a:cubicBezTo>
                    <a:pt x="672" y="311"/>
                    <a:pt x="672" y="310"/>
                    <a:pt x="672" y="310"/>
                  </a:cubicBezTo>
                  <a:cubicBezTo>
                    <a:pt x="672" y="310"/>
                    <a:pt x="672" y="310"/>
                    <a:pt x="672" y="310"/>
                  </a:cubicBezTo>
                  <a:cubicBezTo>
                    <a:pt x="674" y="309"/>
                    <a:pt x="676" y="308"/>
                    <a:pt x="679" y="306"/>
                  </a:cubicBezTo>
                  <a:cubicBezTo>
                    <a:pt x="679" y="306"/>
                    <a:pt x="679" y="306"/>
                    <a:pt x="679" y="306"/>
                  </a:cubicBezTo>
                  <a:cubicBezTo>
                    <a:pt x="680" y="305"/>
                    <a:pt x="680" y="305"/>
                    <a:pt x="681" y="305"/>
                  </a:cubicBezTo>
                  <a:cubicBezTo>
                    <a:pt x="681" y="304"/>
                    <a:pt x="681" y="304"/>
                    <a:pt x="681" y="304"/>
                  </a:cubicBezTo>
                  <a:cubicBezTo>
                    <a:pt x="682" y="304"/>
                    <a:pt x="682" y="303"/>
                    <a:pt x="682" y="303"/>
                  </a:cubicBezTo>
                  <a:cubicBezTo>
                    <a:pt x="683" y="303"/>
                    <a:pt x="683" y="302"/>
                    <a:pt x="683" y="302"/>
                  </a:cubicBezTo>
                  <a:cubicBezTo>
                    <a:pt x="683" y="302"/>
                    <a:pt x="684" y="302"/>
                    <a:pt x="684" y="301"/>
                  </a:cubicBezTo>
                  <a:cubicBezTo>
                    <a:pt x="684" y="301"/>
                    <a:pt x="685" y="300"/>
                    <a:pt x="685" y="300"/>
                  </a:cubicBezTo>
                  <a:cubicBezTo>
                    <a:pt x="688" y="296"/>
                    <a:pt x="689" y="291"/>
                    <a:pt x="693" y="286"/>
                  </a:cubicBezTo>
                  <a:cubicBezTo>
                    <a:pt x="696" y="280"/>
                    <a:pt x="695" y="276"/>
                    <a:pt x="698" y="267"/>
                  </a:cubicBezTo>
                  <a:cubicBezTo>
                    <a:pt x="701" y="258"/>
                    <a:pt x="703" y="244"/>
                    <a:pt x="703" y="239"/>
                  </a:cubicBezTo>
                  <a:cubicBezTo>
                    <a:pt x="703" y="233"/>
                    <a:pt x="709" y="218"/>
                    <a:pt x="709" y="211"/>
                  </a:cubicBezTo>
                  <a:cubicBezTo>
                    <a:pt x="709" y="206"/>
                    <a:pt x="707" y="202"/>
                    <a:pt x="705" y="201"/>
                  </a:cubicBezTo>
                  <a:cubicBezTo>
                    <a:pt x="705" y="201"/>
                    <a:pt x="705" y="201"/>
                    <a:pt x="705" y="201"/>
                  </a:cubicBezTo>
                  <a:cubicBezTo>
                    <a:pt x="705" y="201"/>
                    <a:pt x="706" y="201"/>
                    <a:pt x="706" y="200"/>
                  </a:cubicBezTo>
                  <a:cubicBezTo>
                    <a:pt x="706" y="200"/>
                    <a:pt x="706" y="200"/>
                    <a:pt x="706" y="200"/>
                  </a:cubicBezTo>
                  <a:cubicBezTo>
                    <a:pt x="706" y="200"/>
                    <a:pt x="706" y="200"/>
                    <a:pt x="706" y="200"/>
                  </a:cubicBezTo>
                  <a:cubicBezTo>
                    <a:pt x="707" y="200"/>
                    <a:pt x="707" y="199"/>
                    <a:pt x="707" y="199"/>
                  </a:cubicBezTo>
                  <a:cubicBezTo>
                    <a:pt x="707" y="192"/>
                    <a:pt x="704" y="175"/>
                    <a:pt x="705" y="168"/>
                  </a:cubicBezTo>
                  <a:cubicBezTo>
                    <a:pt x="705" y="163"/>
                    <a:pt x="706" y="148"/>
                    <a:pt x="706" y="142"/>
                  </a:cubicBezTo>
                  <a:cubicBezTo>
                    <a:pt x="706" y="131"/>
                    <a:pt x="700" y="120"/>
                    <a:pt x="697" y="110"/>
                  </a:cubicBezTo>
                  <a:cubicBezTo>
                    <a:pt x="694" y="99"/>
                    <a:pt x="694" y="87"/>
                    <a:pt x="691" y="77"/>
                  </a:cubicBezTo>
                  <a:cubicBezTo>
                    <a:pt x="687" y="64"/>
                    <a:pt x="678" y="56"/>
                    <a:pt x="666" y="49"/>
                  </a:cubicBezTo>
                  <a:cubicBezTo>
                    <a:pt x="657" y="44"/>
                    <a:pt x="646" y="43"/>
                    <a:pt x="641" y="35"/>
                  </a:cubicBezTo>
                  <a:cubicBezTo>
                    <a:pt x="638" y="31"/>
                    <a:pt x="641" y="30"/>
                    <a:pt x="635" y="27"/>
                  </a:cubicBezTo>
                  <a:cubicBezTo>
                    <a:pt x="632" y="25"/>
                    <a:pt x="626" y="24"/>
                    <a:pt x="623" y="23"/>
                  </a:cubicBezTo>
                  <a:cubicBezTo>
                    <a:pt x="614" y="21"/>
                    <a:pt x="602" y="16"/>
                    <a:pt x="604" y="5"/>
                  </a:cubicBezTo>
                  <a:cubicBezTo>
                    <a:pt x="591" y="2"/>
                    <a:pt x="570" y="13"/>
                    <a:pt x="559" y="2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44" y="4"/>
                    <a:pt x="535" y="3"/>
                    <a:pt x="528" y="0"/>
                  </a:cubicBezTo>
                  <a:cubicBezTo>
                    <a:pt x="525" y="6"/>
                    <a:pt x="511" y="12"/>
                    <a:pt x="503" y="12"/>
                  </a:cubicBezTo>
                  <a:cubicBezTo>
                    <a:pt x="493" y="12"/>
                    <a:pt x="482" y="14"/>
                    <a:pt x="476" y="23"/>
                  </a:cubicBezTo>
                  <a:cubicBezTo>
                    <a:pt x="480" y="22"/>
                    <a:pt x="485" y="20"/>
                    <a:pt x="487" y="23"/>
                  </a:cubicBezTo>
                  <a:cubicBezTo>
                    <a:pt x="461" y="37"/>
                    <a:pt x="429" y="57"/>
                    <a:pt x="426" y="89"/>
                  </a:cubicBezTo>
                  <a:cubicBezTo>
                    <a:pt x="425" y="103"/>
                    <a:pt x="418" y="114"/>
                    <a:pt x="417" y="128"/>
                  </a:cubicBezTo>
                  <a:cubicBezTo>
                    <a:pt x="416" y="142"/>
                    <a:pt x="405" y="149"/>
                    <a:pt x="410" y="163"/>
                  </a:cubicBezTo>
                  <a:cubicBezTo>
                    <a:pt x="409" y="172"/>
                    <a:pt x="412" y="172"/>
                    <a:pt x="412" y="180"/>
                  </a:cubicBezTo>
                  <a:cubicBezTo>
                    <a:pt x="409" y="189"/>
                    <a:pt x="417" y="200"/>
                    <a:pt x="417" y="200"/>
                  </a:cubicBezTo>
                  <a:cubicBezTo>
                    <a:pt x="417" y="200"/>
                    <a:pt x="417" y="200"/>
                    <a:pt x="417" y="200"/>
                  </a:cubicBezTo>
                  <a:cubicBezTo>
                    <a:pt x="416" y="200"/>
                    <a:pt x="415" y="202"/>
                    <a:pt x="414" y="204"/>
                  </a:cubicBezTo>
                  <a:cubicBezTo>
                    <a:pt x="414" y="204"/>
                    <a:pt x="414" y="204"/>
                    <a:pt x="414" y="204"/>
                  </a:cubicBezTo>
                  <a:cubicBezTo>
                    <a:pt x="413" y="205"/>
                    <a:pt x="413" y="205"/>
                    <a:pt x="413" y="206"/>
                  </a:cubicBezTo>
                  <a:cubicBezTo>
                    <a:pt x="413" y="207"/>
                    <a:pt x="413" y="207"/>
                    <a:pt x="413" y="207"/>
                  </a:cubicBezTo>
                  <a:cubicBezTo>
                    <a:pt x="412" y="208"/>
                    <a:pt x="412" y="209"/>
                    <a:pt x="412" y="211"/>
                  </a:cubicBezTo>
                  <a:cubicBezTo>
                    <a:pt x="412" y="218"/>
                    <a:pt x="419" y="233"/>
                    <a:pt x="419" y="239"/>
                  </a:cubicBezTo>
                  <a:cubicBezTo>
                    <a:pt x="419" y="244"/>
                    <a:pt x="420" y="258"/>
                    <a:pt x="424" y="267"/>
                  </a:cubicBezTo>
                  <a:cubicBezTo>
                    <a:pt x="427" y="276"/>
                    <a:pt x="425" y="280"/>
                    <a:pt x="429" y="286"/>
                  </a:cubicBezTo>
                  <a:cubicBezTo>
                    <a:pt x="432" y="291"/>
                    <a:pt x="433" y="296"/>
                    <a:pt x="436" y="300"/>
                  </a:cubicBezTo>
                  <a:cubicBezTo>
                    <a:pt x="437" y="300"/>
                    <a:pt x="437" y="301"/>
                    <a:pt x="437" y="301"/>
                  </a:cubicBezTo>
                  <a:cubicBezTo>
                    <a:pt x="438" y="302"/>
                    <a:pt x="438" y="302"/>
                    <a:pt x="438" y="302"/>
                  </a:cubicBezTo>
                  <a:cubicBezTo>
                    <a:pt x="438" y="302"/>
                    <a:pt x="439" y="303"/>
                    <a:pt x="439" y="303"/>
                  </a:cubicBezTo>
                  <a:cubicBezTo>
                    <a:pt x="439" y="303"/>
                    <a:pt x="440" y="304"/>
                    <a:pt x="440" y="304"/>
                  </a:cubicBezTo>
                  <a:cubicBezTo>
                    <a:pt x="440" y="304"/>
                    <a:pt x="441" y="305"/>
                    <a:pt x="441" y="305"/>
                  </a:cubicBezTo>
                  <a:cubicBezTo>
                    <a:pt x="441" y="305"/>
                    <a:pt x="442" y="306"/>
                    <a:pt x="442" y="306"/>
                  </a:cubicBezTo>
                  <a:cubicBezTo>
                    <a:pt x="442" y="306"/>
                    <a:pt x="443" y="306"/>
                    <a:pt x="443" y="306"/>
                  </a:cubicBezTo>
                  <a:cubicBezTo>
                    <a:pt x="445" y="308"/>
                    <a:pt x="448" y="310"/>
                    <a:pt x="449" y="310"/>
                  </a:cubicBezTo>
                  <a:cubicBezTo>
                    <a:pt x="449" y="310"/>
                    <a:pt x="449" y="310"/>
                    <a:pt x="449" y="310"/>
                  </a:cubicBezTo>
                  <a:cubicBezTo>
                    <a:pt x="449" y="312"/>
                    <a:pt x="450" y="314"/>
                    <a:pt x="450" y="316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17"/>
                    <a:pt x="450" y="318"/>
                    <a:pt x="450" y="319"/>
                  </a:cubicBezTo>
                  <a:cubicBezTo>
                    <a:pt x="450" y="319"/>
                    <a:pt x="450" y="319"/>
                    <a:pt x="450" y="319"/>
                  </a:cubicBezTo>
                  <a:cubicBezTo>
                    <a:pt x="450" y="320"/>
                    <a:pt x="450" y="321"/>
                    <a:pt x="450" y="322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0" y="323"/>
                    <a:pt x="451" y="324"/>
                    <a:pt x="451" y="326"/>
                  </a:cubicBezTo>
                  <a:cubicBezTo>
                    <a:pt x="451" y="326"/>
                    <a:pt x="451" y="326"/>
                    <a:pt x="451" y="326"/>
                  </a:cubicBezTo>
                  <a:cubicBezTo>
                    <a:pt x="451" y="327"/>
                    <a:pt x="451" y="328"/>
                    <a:pt x="451" y="329"/>
                  </a:cubicBezTo>
                  <a:cubicBezTo>
                    <a:pt x="451" y="329"/>
                    <a:pt x="451" y="330"/>
                    <a:pt x="451" y="330"/>
                  </a:cubicBezTo>
                  <a:cubicBezTo>
                    <a:pt x="451" y="331"/>
                    <a:pt x="452" y="332"/>
                    <a:pt x="452" y="333"/>
                  </a:cubicBezTo>
                  <a:cubicBezTo>
                    <a:pt x="452" y="333"/>
                    <a:pt x="452" y="333"/>
                    <a:pt x="452" y="334"/>
                  </a:cubicBezTo>
                  <a:cubicBezTo>
                    <a:pt x="452" y="335"/>
                    <a:pt x="452" y="336"/>
                    <a:pt x="452" y="336"/>
                  </a:cubicBezTo>
                  <a:cubicBezTo>
                    <a:pt x="452" y="337"/>
                    <a:pt x="452" y="337"/>
                    <a:pt x="453" y="338"/>
                  </a:cubicBezTo>
                  <a:cubicBezTo>
                    <a:pt x="453" y="339"/>
                    <a:pt x="453" y="339"/>
                    <a:pt x="453" y="340"/>
                  </a:cubicBezTo>
                  <a:cubicBezTo>
                    <a:pt x="453" y="341"/>
                    <a:pt x="453" y="341"/>
                    <a:pt x="453" y="342"/>
                  </a:cubicBezTo>
                  <a:cubicBezTo>
                    <a:pt x="453" y="342"/>
                    <a:pt x="454" y="343"/>
                    <a:pt x="454" y="344"/>
                  </a:cubicBezTo>
                  <a:cubicBezTo>
                    <a:pt x="454" y="344"/>
                    <a:pt x="454" y="345"/>
                    <a:pt x="454" y="345"/>
                  </a:cubicBezTo>
                  <a:cubicBezTo>
                    <a:pt x="454" y="346"/>
                    <a:pt x="454" y="347"/>
                    <a:pt x="454" y="347"/>
                  </a:cubicBezTo>
                  <a:cubicBezTo>
                    <a:pt x="455" y="348"/>
                    <a:pt x="455" y="348"/>
                    <a:pt x="455" y="349"/>
                  </a:cubicBezTo>
                  <a:cubicBezTo>
                    <a:pt x="455" y="349"/>
                    <a:pt x="455" y="350"/>
                    <a:pt x="455" y="351"/>
                  </a:cubicBezTo>
                  <a:cubicBezTo>
                    <a:pt x="455" y="351"/>
                    <a:pt x="456" y="352"/>
                    <a:pt x="456" y="352"/>
                  </a:cubicBezTo>
                  <a:cubicBezTo>
                    <a:pt x="456" y="353"/>
                    <a:pt x="456" y="353"/>
                    <a:pt x="456" y="354"/>
                  </a:cubicBezTo>
                  <a:cubicBezTo>
                    <a:pt x="456" y="354"/>
                    <a:pt x="457" y="355"/>
                    <a:pt x="457" y="355"/>
                  </a:cubicBezTo>
                  <a:cubicBezTo>
                    <a:pt x="457" y="356"/>
                    <a:pt x="457" y="356"/>
                    <a:pt x="457" y="357"/>
                  </a:cubicBezTo>
                  <a:cubicBezTo>
                    <a:pt x="457" y="357"/>
                    <a:pt x="458" y="358"/>
                    <a:pt x="458" y="358"/>
                  </a:cubicBezTo>
                  <a:cubicBezTo>
                    <a:pt x="458" y="359"/>
                    <a:pt x="458" y="359"/>
                    <a:pt x="458" y="359"/>
                  </a:cubicBezTo>
                  <a:cubicBezTo>
                    <a:pt x="459" y="360"/>
                    <a:pt x="459" y="361"/>
                    <a:pt x="459" y="362"/>
                  </a:cubicBezTo>
                  <a:cubicBezTo>
                    <a:pt x="460" y="362"/>
                    <a:pt x="460" y="363"/>
                    <a:pt x="461" y="364"/>
                  </a:cubicBezTo>
                  <a:cubicBezTo>
                    <a:pt x="461" y="365"/>
                    <a:pt x="461" y="365"/>
                    <a:pt x="461" y="366"/>
                  </a:cubicBezTo>
                  <a:cubicBezTo>
                    <a:pt x="461" y="377"/>
                    <a:pt x="463" y="401"/>
                    <a:pt x="459" y="425"/>
                  </a:cubicBezTo>
                  <a:cubicBezTo>
                    <a:pt x="459" y="425"/>
                    <a:pt x="459" y="426"/>
                    <a:pt x="459" y="426"/>
                  </a:cubicBezTo>
                  <a:cubicBezTo>
                    <a:pt x="459" y="427"/>
                    <a:pt x="458" y="427"/>
                    <a:pt x="458" y="427"/>
                  </a:cubicBezTo>
                  <a:cubicBezTo>
                    <a:pt x="454" y="452"/>
                    <a:pt x="443" y="475"/>
                    <a:pt x="420" y="479"/>
                  </a:cubicBezTo>
                  <a:cubicBezTo>
                    <a:pt x="400" y="481"/>
                    <a:pt x="333" y="512"/>
                    <a:pt x="324" y="520"/>
                  </a:cubicBezTo>
                  <a:cubicBezTo>
                    <a:pt x="311" y="533"/>
                    <a:pt x="280" y="536"/>
                    <a:pt x="261" y="540"/>
                  </a:cubicBezTo>
                  <a:cubicBezTo>
                    <a:pt x="241" y="544"/>
                    <a:pt x="200" y="567"/>
                    <a:pt x="180" y="653"/>
                  </a:cubicBezTo>
                  <a:cubicBezTo>
                    <a:pt x="171" y="693"/>
                    <a:pt x="161" y="744"/>
                    <a:pt x="167" y="792"/>
                  </a:cubicBezTo>
                  <a:cubicBezTo>
                    <a:pt x="170" y="825"/>
                    <a:pt x="146" y="886"/>
                    <a:pt x="143" y="992"/>
                  </a:cubicBezTo>
                  <a:cubicBezTo>
                    <a:pt x="144" y="1030"/>
                    <a:pt x="140" y="1058"/>
                    <a:pt x="135" y="1075"/>
                  </a:cubicBezTo>
                  <a:cubicBezTo>
                    <a:pt x="113" y="1129"/>
                    <a:pt x="113" y="1277"/>
                    <a:pt x="112" y="1315"/>
                  </a:cubicBezTo>
                  <a:cubicBezTo>
                    <a:pt x="111" y="1337"/>
                    <a:pt x="111" y="1369"/>
                    <a:pt x="107" y="1386"/>
                  </a:cubicBezTo>
                  <a:cubicBezTo>
                    <a:pt x="103" y="1402"/>
                    <a:pt x="106" y="1416"/>
                    <a:pt x="101" y="1430"/>
                  </a:cubicBezTo>
                  <a:cubicBezTo>
                    <a:pt x="97" y="1444"/>
                    <a:pt x="99" y="1464"/>
                    <a:pt x="96" y="1469"/>
                  </a:cubicBezTo>
                  <a:cubicBezTo>
                    <a:pt x="88" y="1477"/>
                    <a:pt x="53" y="1528"/>
                    <a:pt x="44" y="1539"/>
                  </a:cubicBezTo>
                  <a:cubicBezTo>
                    <a:pt x="36" y="1551"/>
                    <a:pt x="26" y="1586"/>
                    <a:pt x="21" y="1592"/>
                  </a:cubicBezTo>
                  <a:cubicBezTo>
                    <a:pt x="16" y="1598"/>
                    <a:pt x="15" y="1614"/>
                    <a:pt x="9" y="1628"/>
                  </a:cubicBezTo>
                  <a:cubicBezTo>
                    <a:pt x="4" y="1641"/>
                    <a:pt x="0" y="1653"/>
                    <a:pt x="17" y="1652"/>
                  </a:cubicBezTo>
                  <a:cubicBezTo>
                    <a:pt x="31" y="1651"/>
                    <a:pt x="46" y="1627"/>
                    <a:pt x="49" y="1611"/>
                  </a:cubicBezTo>
                  <a:cubicBezTo>
                    <a:pt x="53" y="1609"/>
                    <a:pt x="61" y="1599"/>
                    <a:pt x="70" y="1589"/>
                  </a:cubicBezTo>
                  <a:cubicBezTo>
                    <a:pt x="68" y="1597"/>
                    <a:pt x="74" y="1606"/>
                    <a:pt x="81" y="1633"/>
                  </a:cubicBezTo>
                  <a:cubicBezTo>
                    <a:pt x="81" y="1642"/>
                    <a:pt x="89" y="1665"/>
                    <a:pt x="88" y="1675"/>
                  </a:cubicBezTo>
                  <a:cubicBezTo>
                    <a:pt x="87" y="1686"/>
                    <a:pt x="94" y="1714"/>
                    <a:pt x="97" y="1728"/>
                  </a:cubicBezTo>
                  <a:cubicBezTo>
                    <a:pt x="100" y="1742"/>
                    <a:pt x="113" y="1743"/>
                    <a:pt x="122" y="1739"/>
                  </a:cubicBezTo>
                  <a:cubicBezTo>
                    <a:pt x="122" y="1739"/>
                    <a:pt x="121" y="1751"/>
                    <a:pt x="134" y="1753"/>
                  </a:cubicBezTo>
                  <a:cubicBezTo>
                    <a:pt x="146" y="1755"/>
                    <a:pt x="148" y="1733"/>
                    <a:pt x="148" y="1733"/>
                  </a:cubicBezTo>
                  <a:cubicBezTo>
                    <a:pt x="148" y="1733"/>
                    <a:pt x="148" y="1741"/>
                    <a:pt x="157" y="1742"/>
                  </a:cubicBezTo>
                  <a:cubicBezTo>
                    <a:pt x="171" y="1742"/>
                    <a:pt x="173" y="1715"/>
                    <a:pt x="173" y="1715"/>
                  </a:cubicBezTo>
                  <a:cubicBezTo>
                    <a:pt x="173" y="1715"/>
                    <a:pt x="174" y="1716"/>
                    <a:pt x="174" y="1716"/>
                  </a:cubicBezTo>
                  <a:cubicBezTo>
                    <a:pt x="174" y="1716"/>
                    <a:pt x="174" y="1716"/>
                    <a:pt x="174" y="1716"/>
                  </a:cubicBezTo>
                  <a:cubicBezTo>
                    <a:pt x="174" y="1716"/>
                    <a:pt x="174" y="1717"/>
                    <a:pt x="174" y="1717"/>
                  </a:cubicBezTo>
                  <a:cubicBezTo>
                    <a:pt x="174" y="1716"/>
                    <a:pt x="174" y="1716"/>
                    <a:pt x="174" y="1716"/>
                  </a:cubicBezTo>
                  <a:cubicBezTo>
                    <a:pt x="174" y="1717"/>
                    <a:pt x="174" y="1717"/>
                    <a:pt x="174" y="1717"/>
                  </a:cubicBezTo>
                  <a:cubicBezTo>
                    <a:pt x="174" y="1717"/>
                    <a:pt x="174" y="1717"/>
                    <a:pt x="174" y="1717"/>
                  </a:cubicBezTo>
                  <a:cubicBezTo>
                    <a:pt x="174" y="1718"/>
                    <a:pt x="175" y="1718"/>
                    <a:pt x="175" y="1719"/>
                  </a:cubicBezTo>
                  <a:cubicBezTo>
                    <a:pt x="175" y="1719"/>
                    <a:pt x="176" y="1719"/>
                    <a:pt x="176" y="1719"/>
                  </a:cubicBezTo>
                  <a:cubicBezTo>
                    <a:pt x="176" y="1719"/>
                    <a:pt x="176" y="1719"/>
                    <a:pt x="176" y="1719"/>
                  </a:cubicBezTo>
                  <a:cubicBezTo>
                    <a:pt x="176" y="1720"/>
                    <a:pt x="177" y="1720"/>
                    <a:pt x="177" y="1720"/>
                  </a:cubicBezTo>
                  <a:cubicBezTo>
                    <a:pt x="177" y="1720"/>
                    <a:pt x="177" y="1720"/>
                    <a:pt x="177" y="1720"/>
                  </a:cubicBezTo>
                  <a:cubicBezTo>
                    <a:pt x="178" y="1720"/>
                    <a:pt x="178" y="1720"/>
                    <a:pt x="179" y="1720"/>
                  </a:cubicBezTo>
                  <a:cubicBezTo>
                    <a:pt x="179" y="1720"/>
                    <a:pt x="179" y="1720"/>
                    <a:pt x="179" y="1720"/>
                  </a:cubicBezTo>
                  <a:cubicBezTo>
                    <a:pt x="180" y="1720"/>
                    <a:pt x="180" y="1720"/>
                    <a:pt x="181" y="1720"/>
                  </a:cubicBezTo>
                  <a:cubicBezTo>
                    <a:pt x="188" y="1720"/>
                    <a:pt x="194" y="1691"/>
                    <a:pt x="197" y="1679"/>
                  </a:cubicBezTo>
                  <a:cubicBezTo>
                    <a:pt x="200" y="1667"/>
                    <a:pt x="205" y="1657"/>
                    <a:pt x="206" y="1647"/>
                  </a:cubicBezTo>
                  <a:cubicBezTo>
                    <a:pt x="207" y="1638"/>
                    <a:pt x="208" y="1632"/>
                    <a:pt x="216" y="1589"/>
                  </a:cubicBezTo>
                  <a:cubicBezTo>
                    <a:pt x="224" y="1546"/>
                    <a:pt x="199" y="1500"/>
                    <a:pt x="202" y="1486"/>
                  </a:cubicBezTo>
                  <a:cubicBezTo>
                    <a:pt x="206" y="1471"/>
                    <a:pt x="193" y="1449"/>
                    <a:pt x="195" y="1445"/>
                  </a:cubicBezTo>
                  <a:cubicBezTo>
                    <a:pt x="197" y="1441"/>
                    <a:pt x="201" y="1425"/>
                    <a:pt x="204" y="1409"/>
                  </a:cubicBezTo>
                  <a:cubicBezTo>
                    <a:pt x="206" y="1393"/>
                    <a:pt x="264" y="1251"/>
                    <a:pt x="270" y="1219"/>
                  </a:cubicBezTo>
                  <a:cubicBezTo>
                    <a:pt x="281" y="1159"/>
                    <a:pt x="281" y="1132"/>
                    <a:pt x="274" y="1090"/>
                  </a:cubicBezTo>
                  <a:cubicBezTo>
                    <a:pt x="275" y="1059"/>
                    <a:pt x="288" y="975"/>
                    <a:pt x="290" y="960"/>
                  </a:cubicBezTo>
                  <a:cubicBezTo>
                    <a:pt x="291" y="957"/>
                    <a:pt x="291" y="942"/>
                    <a:pt x="293" y="932"/>
                  </a:cubicBezTo>
                  <a:cubicBezTo>
                    <a:pt x="294" y="926"/>
                    <a:pt x="295" y="915"/>
                    <a:pt x="295" y="902"/>
                  </a:cubicBezTo>
                  <a:cubicBezTo>
                    <a:pt x="296" y="904"/>
                    <a:pt x="296" y="904"/>
                    <a:pt x="296" y="904"/>
                  </a:cubicBezTo>
                  <a:cubicBezTo>
                    <a:pt x="296" y="918"/>
                    <a:pt x="300" y="942"/>
                    <a:pt x="302" y="980"/>
                  </a:cubicBezTo>
                  <a:cubicBezTo>
                    <a:pt x="301" y="1011"/>
                    <a:pt x="316" y="1068"/>
                    <a:pt x="318" y="1098"/>
                  </a:cubicBezTo>
                  <a:cubicBezTo>
                    <a:pt x="314" y="1107"/>
                    <a:pt x="329" y="1264"/>
                    <a:pt x="329" y="1264"/>
                  </a:cubicBezTo>
                  <a:cubicBezTo>
                    <a:pt x="328" y="1265"/>
                    <a:pt x="328" y="1265"/>
                    <a:pt x="328" y="1265"/>
                  </a:cubicBezTo>
                  <a:cubicBezTo>
                    <a:pt x="328" y="1265"/>
                    <a:pt x="328" y="1265"/>
                    <a:pt x="328" y="1266"/>
                  </a:cubicBezTo>
                  <a:cubicBezTo>
                    <a:pt x="328" y="1266"/>
                    <a:pt x="328" y="1266"/>
                    <a:pt x="328" y="1266"/>
                  </a:cubicBezTo>
                  <a:cubicBezTo>
                    <a:pt x="326" y="1272"/>
                    <a:pt x="321" y="1288"/>
                    <a:pt x="317" y="1309"/>
                  </a:cubicBezTo>
                  <a:cubicBezTo>
                    <a:pt x="317" y="1309"/>
                    <a:pt x="317" y="1309"/>
                    <a:pt x="316" y="1310"/>
                  </a:cubicBezTo>
                  <a:cubicBezTo>
                    <a:pt x="316" y="1311"/>
                    <a:pt x="316" y="1313"/>
                    <a:pt x="315" y="1314"/>
                  </a:cubicBezTo>
                  <a:cubicBezTo>
                    <a:pt x="315" y="1315"/>
                    <a:pt x="315" y="1315"/>
                    <a:pt x="315" y="1316"/>
                  </a:cubicBezTo>
                  <a:cubicBezTo>
                    <a:pt x="315" y="1317"/>
                    <a:pt x="314" y="1319"/>
                    <a:pt x="314" y="1320"/>
                  </a:cubicBezTo>
                  <a:cubicBezTo>
                    <a:pt x="314" y="1321"/>
                    <a:pt x="314" y="1321"/>
                    <a:pt x="314" y="1322"/>
                  </a:cubicBezTo>
                  <a:cubicBezTo>
                    <a:pt x="313" y="1323"/>
                    <a:pt x="313" y="1325"/>
                    <a:pt x="313" y="1326"/>
                  </a:cubicBezTo>
                  <a:cubicBezTo>
                    <a:pt x="313" y="1327"/>
                    <a:pt x="312" y="1328"/>
                    <a:pt x="312" y="1328"/>
                  </a:cubicBezTo>
                  <a:cubicBezTo>
                    <a:pt x="312" y="1330"/>
                    <a:pt x="312" y="1331"/>
                    <a:pt x="311" y="1332"/>
                  </a:cubicBezTo>
                  <a:cubicBezTo>
                    <a:pt x="311" y="1333"/>
                    <a:pt x="311" y="1334"/>
                    <a:pt x="311" y="1335"/>
                  </a:cubicBezTo>
                  <a:cubicBezTo>
                    <a:pt x="311" y="1336"/>
                    <a:pt x="310" y="1337"/>
                    <a:pt x="310" y="1339"/>
                  </a:cubicBezTo>
                  <a:cubicBezTo>
                    <a:pt x="310" y="1340"/>
                    <a:pt x="310" y="1341"/>
                    <a:pt x="310" y="1341"/>
                  </a:cubicBezTo>
                  <a:cubicBezTo>
                    <a:pt x="309" y="1343"/>
                    <a:pt x="309" y="1344"/>
                    <a:pt x="309" y="1345"/>
                  </a:cubicBezTo>
                  <a:cubicBezTo>
                    <a:pt x="309" y="1346"/>
                    <a:pt x="308" y="1347"/>
                    <a:pt x="308" y="1348"/>
                  </a:cubicBezTo>
                  <a:cubicBezTo>
                    <a:pt x="308" y="1349"/>
                    <a:pt x="308" y="1350"/>
                    <a:pt x="307" y="1352"/>
                  </a:cubicBezTo>
                  <a:cubicBezTo>
                    <a:pt x="307" y="1353"/>
                    <a:pt x="307" y="1354"/>
                    <a:pt x="307" y="1355"/>
                  </a:cubicBezTo>
                  <a:cubicBezTo>
                    <a:pt x="307" y="1356"/>
                    <a:pt x="306" y="1357"/>
                    <a:pt x="306" y="1358"/>
                  </a:cubicBezTo>
                  <a:cubicBezTo>
                    <a:pt x="306" y="1359"/>
                    <a:pt x="306" y="1360"/>
                    <a:pt x="306" y="1361"/>
                  </a:cubicBezTo>
                  <a:cubicBezTo>
                    <a:pt x="305" y="1363"/>
                    <a:pt x="305" y="1364"/>
                    <a:pt x="305" y="1365"/>
                  </a:cubicBezTo>
                  <a:cubicBezTo>
                    <a:pt x="305" y="1366"/>
                    <a:pt x="304" y="1367"/>
                    <a:pt x="304" y="1368"/>
                  </a:cubicBezTo>
                  <a:cubicBezTo>
                    <a:pt x="304" y="1369"/>
                    <a:pt x="304" y="1370"/>
                    <a:pt x="304" y="1371"/>
                  </a:cubicBezTo>
                  <a:cubicBezTo>
                    <a:pt x="303" y="1372"/>
                    <a:pt x="303" y="1373"/>
                    <a:pt x="303" y="1375"/>
                  </a:cubicBezTo>
                  <a:cubicBezTo>
                    <a:pt x="303" y="1376"/>
                    <a:pt x="303" y="1377"/>
                    <a:pt x="303" y="1378"/>
                  </a:cubicBezTo>
                  <a:cubicBezTo>
                    <a:pt x="302" y="1379"/>
                    <a:pt x="302" y="1380"/>
                    <a:pt x="302" y="1381"/>
                  </a:cubicBezTo>
                  <a:cubicBezTo>
                    <a:pt x="302" y="1382"/>
                    <a:pt x="302" y="1383"/>
                    <a:pt x="301" y="1384"/>
                  </a:cubicBezTo>
                  <a:cubicBezTo>
                    <a:pt x="301" y="1385"/>
                    <a:pt x="301" y="1386"/>
                    <a:pt x="301" y="1387"/>
                  </a:cubicBezTo>
                  <a:cubicBezTo>
                    <a:pt x="301" y="1388"/>
                    <a:pt x="301" y="1389"/>
                    <a:pt x="300" y="1390"/>
                  </a:cubicBezTo>
                  <a:cubicBezTo>
                    <a:pt x="300" y="1391"/>
                    <a:pt x="300" y="1392"/>
                    <a:pt x="300" y="1393"/>
                  </a:cubicBezTo>
                  <a:cubicBezTo>
                    <a:pt x="300" y="1394"/>
                    <a:pt x="300" y="1395"/>
                    <a:pt x="299" y="1396"/>
                  </a:cubicBezTo>
                  <a:cubicBezTo>
                    <a:pt x="299" y="1397"/>
                    <a:pt x="299" y="1398"/>
                    <a:pt x="299" y="1399"/>
                  </a:cubicBezTo>
                  <a:cubicBezTo>
                    <a:pt x="299" y="1400"/>
                    <a:pt x="299" y="1401"/>
                    <a:pt x="299" y="1401"/>
                  </a:cubicBezTo>
                  <a:cubicBezTo>
                    <a:pt x="298" y="1403"/>
                    <a:pt x="298" y="1404"/>
                    <a:pt x="298" y="1405"/>
                  </a:cubicBezTo>
                  <a:cubicBezTo>
                    <a:pt x="298" y="1405"/>
                    <a:pt x="298" y="1406"/>
                    <a:pt x="298" y="1407"/>
                  </a:cubicBezTo>
                  <a:cubicBezTo>
                    <a:pt x="298" y="1408"/>
                    <a:pt x="298" y="1409"/>
                    <a:pt x="297" y="1410"/>
                  </a:cubicBezTo>
                  <a:cubicBezTo>
                    <a:pt x="297" y="1411"/>
                    <a:pt x="297" y="1411"/>
                    <a:pt x="297" y="1412"/>
                  </a:cubicBezTo>
                  <a:cubicBezTo>
                    <a:pt x="297" y="1413"/>
                    <a:pt x="297" y="1414"/>
                    <a:pt x="297" y="1415"/>
                  </a:cubicBezTo>
                  <a:cubicBezTo>
                    <a:pt x="297" y="1415"/>
                    <a:pt x="297" y="1416"/>
                    <a:pt x="297" y="1417"/>
                  </a:cubicBezTo>
                  <a:cubicBezTo>
                    <a:pt x="296" y="1418"/>
                    <a:pt x="296" y="1419"/>
                    <a:pt x="296" y="1419"/>
                  </a:cubicBezTo>
                  <a:cubicBezTo>
                    <a:pt x="296" y="1420"/>
                    <a:pt x="296" y="1421"/>
                    <a:pt x="296" y="1421"/>
                  </a:cubicBezTo>
                  <a:cubicBezTo>
                    <a:pt x="296" y="1422"/>
                    <a:pt x="296" y="1423"/>
                    <a:pt x="296" y="1424"/>
                  </a:cubicBezTo>
                  <a:cubicBezTo>
                    <a:pt x="296" y="1424"/>
                    <a:pt x="296" y="1425"/>
                    <a:pt x="296" y="1425"/>
                  </a:cubicBezTo>
                  <a:cubicBezTo>
                    <a:pt x="296" y="1426"/>
                    <a:pt x="296" y="1428"/>
                    <a:pt x="296" y="1429"/>
                  </a:cubicBezTo>
                  <a:cubicBezTo>
                    <a:pt x="293" y="1447"/>
                    <a:pt x="300" y="1472"/>
                    <a:pt x="298" y="1512"/>
                  </a:cubicBezTo>
                  <a:cubicBezTo>
                    <a:pt x="295" y="1562"/>
                    <a:pt x="251" y="1762"/>
                    <a:pt x="333" y="2014"/>
                  </a:cubicBezTo>
                  <a:cubicBezTo>
                    <a:pt x="338" y="2029"/>
                    <a:pt x="338" y="2079"/>
                    <a:pt x="344" y="2107"/>
                  </a:cubicBezTo>
                  <a:cubicBezTo>
                    <a:pt x="345" y="2114"/>
                    <a:pt x="359" y="2145"/>
                    <a:pt x="360" y="2189"/>
                  </a:cubicBezTo>
                  <a:cubicBezTo>
                    <a:pt x="361" y="2259"/>
                    <a:pt x="354" y="2349"/>
                    <a:pt x="356" y="2399"/>
                  </a:cubicBezTo>
                  <a:cubicBezTo>
                    <a:pt x="359" y="2481"/>
                    <a:pt x="393" y="2556"/>
                    <a:pt x="407" y="2609"/>
                  </a:cubicBezTo>
                  <a:cubicBezTo>
                    <a:pt x="420" y="2661"/>
                    <a:pt x="425" y="2703"/>
                    <a:pt x="422" y="2713"/>
                  </a:cubicBezTo>
                  <a:cubicBezTo>
                    <a:pt x="420" y="2722"/>
                    <a:pt x="418" y="2740"/>
                    <a:pt x="425" y="2755"/>
                  </a:cubicBezTo>
                  <a:cubicBezTo>
                    <a:pt x="426" y="2756"/>
                    <a:pt x="402" y="2808"/>
                    <a:pt x="389" y="2817"/>
                  </a:cubicBezTo>
                  <a:cubicBezTo>
                    <a:pt x="377" y="2827"/>
                    <a:pt x="373" y="2835"/>
                    <a:pt x="364" y="2840"/>
                  </a:cubicBezTo>
                  <a:cubicBezTo>
                    <a:pt x="354" y="2845"/>
                    <a:pt x="349" y="2850"/>
                    <a:pt x="345" y="2861"/>
                  </a:cubicBezTo>
                  <a:cubicBezTo>
                    <a:pt x="342" y="2869"/>
                    <a:pt x="333" y="2881"/>
                    <a:pt x="340" y="2887"/>
                  </a:cubicBezTo>
                  <a:cubicBezTo>
                    <a:pt x="341" y="2888"/>
                    <a:pt x="342" y="2888"/>
                    <a:pt x="343" y="2889"/>
                  </a:cubicBezTo>
                  <a:cubicBezTo>
                    <a:pt x="344" y="2889"/>
                    <a:pt x="344" y="2889"/>
                    <a:pt x="344" y="2889"/>
                  </a:cubicBezTo>
                  <a:cubicBezTo>
                    <a:pt x="343" y="2892"/>
                    <a:pt x="343" y="2894"/>
                    <a:pt x="344" y="2896"/>
                  </a:cubicBezTo>
                  <a:cubicBezTo>
                    <a:pt x="348" y="2903"/>
                    <a:pt x="355" y="2905"/>
                    <a:pt x="364" y="2904"/>
                  </a:cubicBezTo>
                  <a:cubicBezTo>
                    <a:pt x="365" y="2902"/>
                    <a:pt x="365" y="2902"/>
                    <a:pt x="365" y="2902"/>
                  </a:cubicBezTo>
                  <a:cubicBezTo>
                    <a:pt x="366" y="2905"/>
                    <a:pt x="366" y="2908"/>
                    <a:pt x="368" y="2910"/>
                  </a:cubicBezTo>
                  <a:cubicBezTo>
                    <a:pt x="374" y="2919"/>
                    <a:pt x="394" y="2923"/>
                    <a:pt x="402" y="2915"/>
                  </a:cubicBezTo>
                  <a:cubicBezTo>
                    <a:pt x="403" y="2916"/>
                    <a:pt x="404" y="2916"/>
                    <a:pt x="406" y="2917"/>
                  </a:cubicBezTo>
                  <a:cubicBezTo>
                    <a:pt x="407" y="2917"/>
                    <a:pt x="408" y="2917"/>
                    <a:pt x="409" y="2918"/>
                  </a:cubicBezTo>
                  <a:cubicBezTo>
                    <a:pt x="410" y="2918"/>
                    <a:pt x="410" y="2918"/>
                    <a:pt x="411" y="2918"/>
                  </a:cubicBezTo>
                  <a:cubicBezTo>
                    <a:pt x="413" y="2919"/>
                    <a:pt x="414" y="2919"/>
                    <a:pt x="416" y="2919"/>
                  </a:cubicBezTo>
                  <a:cubicBezTo>
                    <a:pt x="416" y="2919"/>
                    <a:pt x="416" y="2919"/>
                    <a:pt x="416" y="2919"/>
                  </a:cubicBezTo>
                  <a:cubicBezTo>
                    <a:pt x="425" y="2920"/>
                    <a:pt x="435" y="2918"/>
                    <a:pt x="440" y="2912"/>
                  </a:cubicBezTo>
                  <a:cubicBezTo>
                    <a:pt x="440" y="2912"/>
                    <a:pt x="440" y="2912"/>
                    <a:pt x="440" y="2912"/>
                  </a:cubicBezTo>
                  <a:cubicBezTo>
                    <a:pt x="440" y="2913"/>
                    <a:pt x="441" y="2913"/>
                    <a:pt x="441" y="2914"/>
                  </a:cubicBezTo>
                  <a:cubicBezTo>
                    <a:pt x="441" y="2913"/>
                    <a:pt x="441" y="2913"/>
                    <a:pt x="441" y="2913"/>
                  </a:cubicBezTo>
                  <a:cubicBezTo>
                    <a:pt x="446" y="2925"/>
                    <a:pt x="462" y="2926"/>
                    <a:pt x="475" y="2924"/>
                  </a:cubicBezTo>
                  <a:cubicBezTo>
                    <a:pt x="475" y="2924"/>
                    <a:pt x="475" y="2924"/>
                    <a:pt x="475" y="2924"/>
                  </a:cubicBezTo>
                  <a:cubicBezTo>
                    <a:pt x="476" y="2924"/>
                    <a:pt x="477" y="2924"/>
                    <a:pt x="478" y="2924"/>
                  </a:cubicBezTo>
                  <a:cubicBezTo>
                    <a:pt x="478" y="2924"/>
                    <a:pt x="479" y="2923"/>
                    <a:pt x="479" y="2923"/>
                  </a:cubicBezTo>
                  <a:cubicBezTo>
                    <a:pt x="480" y="2923"/>
                    <a:pt x="480" y="2923"/>
                    <a:pt x="481" y="2923"/>
                  </a:cubicBezTo>
                  <a:cubicBezTo>
                    <a:pt x="482" y="2923"/>
                    <a:pt x="482" y="2923"/>
                    <a:pt x="483" y="2923"/>
                  </a:cubicBezTo>
                  <a:cubicBezTo>
                    <a:pt x="485" y="2922"/>
                    <a:pt x="486" y="2922"/>
                    <a:pt x="488" y="2921"/>
                  </a:cubicBezTo>
                  <a:cubicBezTo>
                    <a:pt x="488" y="2921"/>
                    <a:pt x="489" y="2921"/>
                    <a:pt x="489" y="2921"/>
                  </a:cubicBezTo>
                  <a:cubicBezTo>
                    <a:pt x="490" y="2921"/>
                    <a:pt x="491" y="2920"/>
                    <a:pt x="492" y="2920"/>
                  </a:cubicBezTo>
                  <a:cubicBezTo>
                    <a:pt x="492" y="2920"/>
                    <a:pt x="493" y="2919"/>
                    <a:pt x="493" y="2919"/>
                  </a:cubicBezTo>
                  <a:cubicBezTo>
                    <a:pt x="494" y="2919"/>
                    <a:pt x="495" y="2918"/>
                    <a:pt x="496" y="2918"/>
                  </a:cubicBezTo>
                  <a:cubicBezTo>
                    <a:pt x="496" y="2918"/>
                    <a:pt x="496" y="2917"/>
                    <a:pt x="497" y="2917"/>
                  </a:cubicBezTo>
                  <a:cubicBezTo>
                    <a:pt x="498" y="2917"/>
                    <a:pt x="498" y="2916"/>
                    <a:pt x="499" y="2916"/>
                  </a:cubicBezTo>
                  <a:cubicBezTo>
                    <a:pt x="499" y="2915"/>
                    <a:pt x="500" y="2915"/>
                    <a:pt x="500" y="2915"/>
                  </a:cubicBezTo>
                  <a:cubicBezTo>
                    <a:pt x="501" y="2914"/>
                    <a:pt x="501" y="2914"/>
                    <a:pt x="502" y="2913"/>
                  </a:cubicBezTo>
                  <a:cubicBezTo>
                    <a:pt x="502" y="2913"/>
                    <a:pt x="503" y="2913"/>
                    <a:pt x="503" y="2913"/>
                  </a:cubicBezTo>
                  <a:cubicBezTo>
                    <a:pt x="505" y="2911"/>
                    <a:pt x="506" y="2909"/>
                    <a:pt x="508" y="2908"/>
                  </a:cubicBezTo>
                  <a:cubicBezTo>
                    <a:pt x="508" y="2908"/>
                    <a:pt x="508" y="2908"/>
                    <a:pt x="508" y="2908"/>
                  </a:cubicBezTo>
                  <a:cubicBezTo>
                    <a:pt x="508" y="2908"/>
                    <a:pt x="508" y="2908"/>
                    <a:pt x="508" y="2908"/>
                  </a:cubicBezTo>
                  <a:cubicBezTo>
                    <a:pt x="509" y="2907"/>
                    <a:pt x="510" y="2906"/>
                    <a:pt x="511" y="2905"/>
                  </a:cubicBezTo>
                  <a:cubicBezTo>
                    <a:pt x="519" y="2899"/>
                    <a:pt x="525" y="2894"/>
                    <a:pt x="523" y="2879"/>
                  </a:cubicBezTo>
                  <a:cubicBezTo>
                    <a:pt x="520" y="2864"/>
                    <a:pt x="522" y="2864"/>
                    <a:pt x="524" y="2846"/>
                  </a:cubicBezTo>
                  <a:cubicBezTo>
                    <a:pt x="525" y="2835"/>
                    <a:pt x="534" y="2832"/>
                    <a:pt x="536" y="2815"/>
                  </a:cubicBezTo>
                  <a:cubicBezTo>
                    <a:pt x="537" y="2801"/>
                    <a:pt x="526" y="2741"/>
                    <a:pt x="527" y="2733"/>
                  </a:cubicBezTo>
                  <a:cubicBezTo>
                    <a:pt x="530" y="2715"/>
                    <a:pt x="517" y="2700"/>
                    <a:pt x="513" y="2669"/>
                  </a:cubicBezTo>
                  <a:cubicBezTo>
                    <a:pt x="508" y="2639"/>
                    <a:pt x="520" y="2535"/>
                    <a:pt x="520" y="2516"/>
                  </a:cubicBezTo>
                  <a:cubicBezTo>
                    <a:pt x="520" y="2480"/>
                    <a:pt x="539" y="2421"/>
                    <a:pt x="534" y="2348"/>
                  </a:cubicBezTo>
                  <a:cubicBezTo>
                    <a:pt x="531" y="2306"/>
                    <a:pt x="510" y="2177"/>
                    <a:pt x="510" y="2148"/>
                  </a:cubicBezTo>
                  <a:cubicBezTo>
                    <a:pt x="510" y="2143"/>
                    <a:pt x="509" y="2110"/>
                    <a:pt x="511" y="2105"/>
                  </a:cubicBezTo>
                  <a:cubicBezTo>
                    <a:pt x="517" y="2085"/>
                    <a:pt x="544" y="1849"/>
                    <a:pt x="544" y="1847"/>
                  </a:cubicBezTo>
                  <a:cubicBezTo>
                    <a:pt x="547" y="1823"/>
                    <a:pt x="555" y="1690"/>
                    <a:pt x="558" y="1646"/>
                  </a:cubicBezTo>
                  <a:cubicBezTo>
                    <a:pt x="559" y="1646"/>
                    <a:pt x="561" y="1646"/>
                    <a:pt x="562" y="1646"/>
                  </a:cubicBezTo>
                  <a:cubicBezTo>
                    <a:pt x="565" y="1689"/>
                    <a:pt x="573" y="1823"/>
                    <a:pt x="576" y="1847"/>
                  </a:cubicBezTo>
                  <a:cubicBezTo>
                    <a:pt x="576" y="1849"/>
                    <a:pt x="603" y="2085"/>
                    <a:pt x="609" y="2105"/>
                  </a:cubicBezTo>
                  <a:cubicBezTo>
                    <a:pt x="611" y="2110"/>
                    <a:pt x="610" y="2143"/>
                    <a:pt x="610" y="2148"/>
                  </a:cubicBezTo>
                  <a:cubicBezTo>
                    <a:pt x="610" y="2177"/>
                    <a:pt x="589" y="2306"/>
                    <a:pt x="586" y="2348"/>
                  </a:cubicBezTo>
                  <a:cubicBezTo>
                    <a:pt x="581" y="2421"/>
                    <a:pt x="600" y="2480"/>
                    <a:pt x="600" y="2516"/>
                  </a:cubicBezTo>
                  <a:cubicBezTo>
                    <a:pt x="600" y="2535"/>
                    <a:pt x="612" y="2639"/>
                    <a:pt x="607" y="2669"/>
                  </a:cubicBezTo>
                  <a:cubicBezTo>
                    <a:pt x="603" y="2700"/>
                    <a:pt x="590" y="2715"/>
                    <a:pt x="593" y="2733"/>
                  </a:cubicBezTo>
                  <a:cubicBezTo>
                    <a:pt x="594" y="2741"/>
                    <a:pt x="583" y="2801"/>
                    <a:pt x="584" y="2815"/>
                  </a:cubicBezTo>
                  <a:cubicBezTo>
                    <a:pt x="586" y="2832"/>
                    <a:pt x="595" y="2835"/>
                    <a:pt x="596" y="2846"/>
                  </a:cubicBezTo>
                  <a:cubicBezTo>
                    <a:pt x="598" y="2864"/>
                    <a:pt x="600" y="2864"/>
                    <a:pt x="597" y="2879"/>
                  </a:cubicBezTo>
                  <a:cubicBezTo>
                    <a:pt x="595" y="2894"/>
                    <a:pt x="601" y="2899"/>
                    <a:pt x="609" y="2905"/>
                  </a:cubicBezTo>
                  <a:cubicBezTo>
                    <a:pt x="610" y="2906"/>
                    <a:pt x="611" y="2907"/>
                    <a:pt x="612" y="2908"/>
                  </a:cubicBezTo>
                  <a:cubicBezTo>
                    <a:pt x="612" y="2908"/>
                    <a:pt x="612" y="2908"/>
                    <a:pt x="612" y="2908"/>
                  </a:cubicBezTo>
                  <a:cubicBezTo>
                    <a:pt x="612" y="2908"/>
                    <a:pt x="612" y="2908"/>
                    <a:pt x="612" y="2908"/>
                  </a:cubicBezTo>
                  <a:cubicBezTo>
                    <a:pt x="614" y="2909"/>
                    <a:pt x="615" y="2911"/>
                    <a:pt x="617" y="2913"/>
                  </a:cubicBezTo>
                  <a:cubicBezTo>
                    <a:pt x="617" y="2913"/>
                    <a:pt x="618" y="2913"/>
                    <a:pt x="618" y="2913"/>
                  </a:cubicBezTo>
                  <a:cubicBezTo>
                    <a:pt x="619" y="2914"/>
                    <a:pt x="619" y="2914"/>
                    <a:pt x="620" y="2915"/>
                  </a:cubicBezTo>
                  <a:cubicBezTo>
                    <a:pt x="620" y="2915"/>
                    <a:pt x="621" y="2915"/>
                    <a:pt x="621" y="2916"/>
                  </a:cubicBezTo>
                  <a:cubicBezTo>
                    <a:pt x="622" y="2916"/>
                    <a:pt x="622" y="2917"/>
                    <a:pt x="623" y="2917"/>
                  </a:cubicBezTo>
                  <a:cubicBezTo>
                    <a:pt x="624" y="2917"/>
                    <a:pt x="624" y="2918"/>
                    <a:pt x="624" y="2918"/>
                  </a:cubicBezTo>
                  <a:cubicBezTo>
                    <a:pt x="625" y="2918"/>
                    <a:pt x="626" y="2919"/>
                    <a:pt x="627" y="2919"/>
                  </a:cubicBezTo>
                  <a:cubicBezTo>
                    <a:pt x="627" y="2919"/>
                    <a:pt x="628" y="2920"/>
                    <a:pt x="628" y="2920"/>
                  </a:cubicBezTo>
                  <a:cubicBezTo>
                    <a:pt x="629" y="2920"/>
                    <a:pt x="630" y="2921"/>
                    <a:pt x="631" y="2921"/>
                  </a:cubicBezTo>
                  <a:cubicBezTo>
                    <a:pt x="631" y="2921"/>
                    <a:pt x="632" y="2921"/>
                    <a:pt x="632" y="2921"/>
                  </a:cubicBezTo>
                  <a:cubicBezTo>
                    <a:pt x="634" y="2922"/>
                    <a:pt x="635" y="2922"/>
                    <a:pt x="637" y="2923"/>
                  </a:cubicBezTo>
                  <a:cubicBezTo>
                    <a:pt x="638" y="2923"/>
                    <a:pt x="639" y="2923"/>
                    <a:pt x="639" y="2923"/>
                  </a:cubicBezTo>
                  <a:cubicBezTo>
                    <a:pt x="640" y="2923"/>
                    <a:pt x="640" y="2923"/>
                    <a:pt x="641" y="2923"/>
                  </a:cubicBezTo>
                  <a:cubicBezTo>
                    <a:pt x="641" y="2923"/>
                    <a:pt x="642" y="2924"/>
                    <a:pt x="642" y="2924"/>
                  </a:cubicBezTo>
                  <a:cubicBezTo>
                    <a:pt x="643" y="2924"/>
                    <a:pt x="644" y="2924"/>
                    <a:pt x="644" y="2924"/>
                  </a:cubicBezTo>
                  <a:cubicBezTo>
                    <a:pt x="645" y="2924"/>
                    <a:pt x="645" y="2924"/>
                    <a:pt x="645" y="2924"/>
                  </a:cubicBezTo>
                  <a:cubicBezTo>
                    <a:pt x="646" y="2924"/>
                    <a:pt x="647" y="2924"/>
                    <a:pt x="648" y="2924"/>
                  </a:cubicBezTo>
                  <a:cubicBezTo>
                    <a:pt x="648" y="2924"/>
                    <a:pt x="648" y="2924"/>
                    <a:pt x="648" y="2924"/>
                  </a:cubicBezTo>
                  <a:cubicBezTo>
                    <a:pt x="660" y="2925"/>
                    <a:pt x="674" y="2924"/>
                    <a:pt x="679" y="2914"/>
                  </a:cubicBezTo>
                  <a:cubicBezTo>
                    <a:pt x="679" y="2914"/>
                    <a:pt x="679" y="2914"/>
                    <a:pt x="679" y="2914"/>
                  </a:cubicBezTo>
                  <a:cubicBezTo>
                    <a:pt x="679" y="2914"/>
                    <a:pt x="679" y="2914"/>
                    <a:pt x="679" y="2914"/>
                  </a:cubicBezTo>
                  <a:cubicBezTo>
                    <a:pt x="679" y="2913"/>
                    <a:pt x="679" y="2913"/>
                    <a:pt x="680" y="2912"/>
                  </a:cubicBezTo>
                  <a:cubicBezTo>
                    <a:pt x="680" y="2912"/>
                    <a:pt x="680" y="2912"/>
                    <a:pt x="680" y="2912"/>
                  </a:cubicBezTo>
                  <a:cubicBezTo>
                    <a:pt x="685" y="2918"/>
                    <a:pt x="695" y="2920"/>
                    <a:pt x="704" y="2919"/>
                  </a:cubicBezTo>
                  <a:cubicBezTo>
                    <a:pt x="704" y="2919"/>
                    <a:pt x="704" y="2919"/>
                    <a:pt x="704" y="2919"/>
                  </a:cubicBezTo>
                  <a:cubicBezTo>
                    <a:pt x="706" y="2919"/>
                    <a:pt x="707" y="2919"/>
                    <a:pt x="709" y="2918"/>
                  </a:cubicBezTo>
                  <a:cubicBezTo>
                    <a:pt x="710" y="2918"/>
                    <a:pt x="710" y="2918"/>
                    <a:pt x="711" y="2918"/>
                  </a:cubicBezTo>
                  <a:cubicBezTo>
                    <a:pt x="712" y="2917"/>
                    <a:pt x="713" y="2917"/>
                    <a:pt x="714" y="2917"/>
                  </a:cubicBezTo>
                  <a:cubicBezTo>
                    <a:pt x="716" y="2916"/>
                    <a:pt x="717" y="2916"/>
                    <a:pt x="718" y="2915"/>
                  </a:cubicBezTo>
                  <a:cubicBezTo>
                    <a:pt x="726" y="2923"/>
                    <a:pt x="746" y="2919"/>
                    <a:pt x="752" y="2910"/>
                  </a:cubicBezTo>
                  <a:cubicBezTo>
                    <a:pt x="754" y="2908"/>
                    <a:pt x="754" y="2905"/>
                    <a:pt x="755" y="2903"/>
                  </a:cubicBezTo>
                  <a:cubicBezTo>
                    <a:pt x="756" y="2904"/>
                    <a:pt x="756" y="2904"/>
                    <a:pt x="756" y="2904"/>
                  </a:cubicBezTo>
                  <a:cubicBezTo>
                    <a:pt x="765" y="2905"/>
                    <a:pt x="775" y="2902"/>
                    <a:pt x="776" y="2896"/>
                  </a:cubicBezTo>
                  <a:cubicBezTo>
                    <a:pt x="777" y="2894"/>
                    <a:pt x="777" y="2892"/>
                    <a:pt x="777" y="2889"/>
                  </a:cubicBezTo>
                  <a:cubicBezTo>
                    <a:pt x="777" y="2889"/>
                    <a:pt x="777" y="2889"/>
                    <a:pt x="777" y="2889"/>
                  </a:cubicBezTo>
                  <a:cubicBezTo>
                    <a:pt x="778" y="2888"/>
                    <a:pt x="779" y="2888"/>
                    <a:pt x="780" y="2887"/>
                  </a:cubicBezTo>
                  <a:cubicBezTo>
                    <a:pt x="787" y="2881"/>
                    <a:pt x="778" y="2869"/>
                    <a:pt x="775" y="2861"/>
                  </a:cubicBezTo>
                  <a:cubicBezTo>
                    <a:pt x="771" y="2850"/>
                    <a:pt x="766" y="2845"/>
                    <a:pt x="756" y="2840"/>
                  </a:cubicBezTo>
                  <a:cubicBezTo>
                    <a:pt x="747" y="2835"/>
                    <a:pt x="743" y="2827"/>
                    <a:pt x="731" y="2817"/>
                  </a:cubicBezTo>
                  <a:cubicBezTo>
                    <a:pt x="718" y="2808"/>
                    <a:pt x="694" y="2756"/>
                    <a:pt x="695" y="2755"/>
                  </a:cubicBezTo>
                  <a:cubicBezTo>
                    <a:pt x="702" y="2740"/>
                    <a:pt x="700" y="2722"/>
                    <a:pt x="698" y="2713"/>
                  </a:cubicBezTo>
                  <a:cubicBezTo>
                    <a:pt x="695" y="2703"/>
                    <a:pt x="700" y="2661"/>
                    <a:pt x="714" y="2609"/>
                  </a:cubicBezTo>
                  <a:cubicBezTo>
                    <a:pt x="727" y="2556"/>
                    <a:pt x="761" y="2481"/>
                    <a:pt x="764" y="2399"/>
                  </a:cubicBezTo>
                  <a:cubicBezTo>
                    <a:pt x="766" y="2349"/>
                    <a:pt x="759" y="2259"/>
                    <a:pt x="760" y="2189"/>
                  </a:cubicBezTo>
                  <a:cubicBezTo>
                    <a:pt x="761" y="2145"/>
                    <a:pt x="775" y="2114"/>
                    <a:pt x="776" y="2107"/>
                  </a:cubicBezTo>
                  <a:cubicBezTo>
                    <a:pt x="782" y="2079"/>
                    <a:pt x="782" y="2029"/>
                    <a:pt x="787" y="2014"/>
                  </a:cubicBezTo>
                  <a:cubicBezTo>
                    <a:pt x="869" y="1762"/>
                    <a:pt x="825" y="1562"/>
                    <a:pt x="822" y="1512"/>
                  </a:cubicBezTo>
                  <a:cubicBezTo>
                    <a:pt x="823" y="1512"/>
                    <a:pt x="823" y="1512"/>
                    <a:pt x="823" y="1512"/>
                  </a:cubicBezTo>
                  <a:cubicBezTo>
                    <a:pt x="821" y="1472"/>
                    <a:pt x="828" y="1447"/>
                    <a:pt x="825" y="1429"/>
                  </a:cubicBezTo>
                  <a:cubicBezTo>
                    <a:pt x="825" y="1428"/>
                    <a:pt x="825" y="1426"/>
                    <a:pt x="825" y="1425"/>
                  </a:cubicBezTo>
                  <a:cubicBezTo>
                    <a:pt x="825" y="1425"/>
                    <a:pt x="825" y="1424"/>
                    <a:pt x="825" y="1424"/>
                  </a:cubicBezTo>
                  <a:cubicBezTo>
                    <a:pt x="825" y="1423"/>
                    <a:pt x="824" y="1422"/>
                    <a:pt x="824" y="1421"/>
                  </a:cubicBezTo>
                  <a:cubicBezTo>
                    <a:pt x="824" y="1421"/>
                    <a:pt x="824" y="1420"/>
                    <a:pt x="824" y="1420"/>
                  </a:cubicBezTo>
                  <a:cubicBezTo>
                    <a:pt x="824" y="1419"/>
                    <a:pt x="824" y="1418"/>
                    <a:pt x="824" y="1417"/>
                  </a:cubicBezTo>
                  <a:cubicBezTo>
                    <a:pt x="824" y="1416"/>
                    <a:pt x="824" y="1416"/>
                    <a:pt x="824" y="1415"/>
                  </a:cubicBezTo>
                  <a:cubicBezTo>
                    <a:pt x="824" y="1414"/>
                    <a:pt x="824" y="1413"/>
                    <a:pt x="823" y="1412"/>
                  </a:cubicBezTo>
                  <a:cubicBezTo>
                    <a:pt x="823" y="1411"/>
                    <a:pt x="823" y="1411"/>
                    <a:pt x="823" y="1410"/>
                  </a:cubicBezTo>
                  <a:cubicBezTo>
                    <a:pt x="823" y="1409"/>
                    <a:pt x="823" y="1408"/>
                    <a:pt x="823" y="1407"/>
                  </a:cubicBezTo>
                  <a:cubicBezTo>
                    <a:pt x="823" y="1406"/>
                    <a:pt x="823" y="1406"/>
                    <a:pt x="822" y="1405"/>
                  </a:cubicBezTo>
                  <a:cubicBezTo>
                    <a:pt x="822" y="1404"/>
                    <a:pt x="822" y="1403"/>
                    <a:pt x="822" y="1401"/>
                  </a:cubicBezTo>
                  <a:cubicBezTo>
                    <a:pt x="822" y="1401"/>
                    <a:pt x="822" y="1400"/>
                    <a:pt x="822" y="1399"/>
                  </a:cubicBezTo>
                  <a:cubicBezTo>
                    <a:pt x="821" y="1398"/>
                    <a:pt x="821" y="1397"/>
                    <a:pt x="821" y="1396"/>
                  </a:cubicBezTo>
                  <a:cubicBezTo>
                    <a:pt x="821" y="1395"/>
                    <a:pt x="821" y="1394"/>
                    <a:pt x="821" y="1394"/>
                  </a:cubicBezTo>
                  <a:cubicBezTo>
                    <a:pt x="821" y="1392"/>
                    <a:pt x="820" y="1391"/>
                    <a:pt x="820" y="1390"/>
                  </a:cubicBezTo>
                  <a:cubicBezTo>
                    <a:pt x="820" y="1389"/>
                    <a:pt x="820" y="1388"/>
                    <a:pt x="820" y="1387"/>
                  </a:cubicBezTo>
                  <a:cubicBezTo>
                    <a:pt x="820" y="1386"/>
                    <a:pt x="819" y="1385"/>
                    <a:pt x="819" y="1384"/>
                  </a:cubicBezTo>
                  <a:cubicBezTo>
                    <a:pt x="819" y="1383"/>
                    <a:pt x="819" y="1382"/>
                    <a:pt x="819" y="1381"/>
                  </a:cubicBezTo>
                  <a:cubicBezTo>
                    <a:pt x="818" y="1380"/>
                    <a:pt x="818" y="1379"/>
                    <a:pt x="818" y="1377"/>
                  </a:cubicBezTo>
                  <a:cubicBezTo>
                    <a:pt x="818" y="1376"/>
                    <a:pt x="818" y="1376"/>
                    <a:pt x="818" y="1375"/>
                  </a:cubicBezTo>
                  <a:cubicBezTo>
                    <a:pt x="817" y="1374"/>
                    <a:pt x="817" y="1372"/>
                    <a:pt x="817" y="1371"/>
                  </a:cubicBezTo>
                  <a:cubicBezTo>
                    <a:pt x="817" y="1370"/>
                    <a:pt x="816" y="1369"/>
                    <a:pt x="816" y="1369"/>
                  </a:cubicBezTo>
                  <a:cubicBezTo>
                    <a:pt x="816" y="1367"/>
                    <a:pt x="816" y="1366"/>
                    <a:pt x="816" y="1364"/>
                  </a:cubicBezTo>
                  <a:cubicBezTo>
                    <a:pt x="815" y="1363"/>
                    <a:pt x="815" y="1363"/>
                    <a:pt x="815" y="1362"/>
                  </a:cubicBezTo>
                  <a:cubicBezTo>
                    <a:pt x="815" y="1360"/>
                    <a:pt x="815" y="1359"/>
                    <a:pt x="814" y="1358"/>
                  </a:cubicBezTo>
                  <a:cubicBezTo>
                    <a:pt x="814" y="1357"/>
                    <a:pt x="814" y="1356"/>
                    <a:pt x="814" y="1355"/>
                  </a:cubicBezTo>
                  <a:cubicBezTo>
                    <a:pt x="814" y="1354"/>
                    <a:pt x="813" y="1352"/>
                    <a:pt x="813" y="1351"/>
                  </a:cubicBezTo>
                  <a:cubicBezTo>
                    <a:pt x="813" y="1350"/>
                    <a:pt x="813" y="1349"/>
                    <a:pt x="812" y="1348"/>
                  </a:cubicBezTo>
                  <a:cubicBezTo>
                    <a:pt x="812" y="1347"/>
                    <a:pt x="812" y="1346"/>
                    <a:pt x="812" y="1345"/>
                  </a:cubicBezTo>
                  <a:cubicBezTo>
                    <a:pt x="811" y="1344"/>
                    <a:pt x="811" y="1343"/>
                    <a:pt x="811" y="1342"/>
                  </a:cubicBezTo>
                  <a:cubicBezTo>
                    <a:pt x="811" y="1341"/>
                    <a:pt x="811" y="1339"/>
                    <a:pt x="810" y="1338"/>
                  </a:cubicBezTo>
                  <a:cubicBezTo>
                    <a:pt x="810" y="1337"/>
                    <a:pt x="810" y="1336"/>
                    <a:pt x="810" y="1335"/>
                  </a:cubicBezTo>
                  <a:cubicBezTo>
                    <a:pt x="809" y="1334"/>
                    <a:pt x="809" y="1333"/>
                    <a:pt x="809" y="1332"/>
                  </a:cubicBezTo>
                  <a:cubicBezTo>
                    <a:pt x="809" y="1331"/>
                    <a:pt x="808" y="1330"/>
                    <a:pt x="808" y="1329"/>
                  </a:cubicBezTo>
                  <a:cubicBezTo>
                    <a:pt x="808" y="1328"/>
                    <a:pt x="808" y="1326"/>
                    <a:pt x="808" y="1325"/>
                  </a:cubicBezTo>
                  <a:cubicBezTo>
                    <a:pt x="807" y="1324"/>
                    <a:pt x="807" y="1323"/>
                    <a:pt x="807" y="1322"/>
                  </a:cubicBezTo>
                  <a:cubicBezTo>
                    <a:pt x="807" y="1321"/>
                    <a:pt x="806" y="1320"/>
                    <a:pt x="806" y="1319"/>
                  </a:cubicBezTo>
                  <a:cubicBezTo>
                    <a:pt x="806" y="1318"/>
                    <a:pt x="806" y="1317"/>
                    <a:pt x="805" y="1316"/>
                  </a:cubicBezTo>
                  <a:cubicBezTo>
                    <a:pt x="805" y="1315"/>
                    <a:pt x="805" y="1314"/>
                    <a:pt x="805" y="1314"/>
                  </a:cubicBezTo>
                  <a:cubicBezTo>
                    <a:pt x="805" y="1312"/>
                    <a:pt x="804" y="1311"/>
                    <a:pt x="804" y="1310"/>
                  </a:cubicBezTo>
                  <a:cubicBezTo>
                    <a:pt x="804" y="1309"/>
                    <a:pt x="804" y="1309"/>
                    <a:pt x="804" y="1308"/>
                  </a:cubicBezTo>
                  <a:cubicBezTo>
                    <a:pt x="803" y="1307"/>
                    <a:pt x="803" y="1305"/>
                    <a:pt x="803" y="1304"/>
                  </a:cubicBezTo>
                  <a:cubicBezTo>
                    <a:pt x="803" y="1304"/>
                    <a:pt x="802" y="1303"/>
                    <a:pt x="802" y="1303"/>
                  </a:cubicBezTo>
                  <a:cubicBezTo>
                    <a:pt x="802" y="1301"/>
                    <a:pt x="802" y="1300"/>
                    <a:pt x="801" y="1299"/>
                  </a:cubicBezTo>
                  <a:cubicBezTo>
                    <a:pt x="801" y="1298"/>
                    <a:pt x="801" y="1298"/>
                    <a:pt x="801" y="1298"/>
                  </a:cubicBezTo>
                  <a:cubicBezTo>
                    <a:pt x="798" y="1284"/>
                    <a:pt x="795" y="1273"/>
                    <a:pt x="793" y="1268"/>
                  </a:cubicBezTo>
                  <a:cubicBezTo>
                    <a:pt x="793" y="1268"/>
                    <a:pt x="793" y="1268"/>
                    <a:pt x="793" y="1268"/>
                  </a:cubicBezTo>
                  <a:cubicBezTo>
                    <a:pt x="793" y="1267"/>
                    <a:pt x="793" y="1266"/>
                    <a:pt x="792" y="1266"/>
                  </a:cubicBezTo>
                  <a:cubicBezTo>
                    <a:pt x="792" y="1266"/>
                    <a:pt x="792" y="1266"/>
                    <a:pt x="792" y="1266"/>
                  </a:cubicBezTo>
                  <a:cubicBezTo>
                    <a:pt x="792" y="1265"/>
                    <a:pt x="793" y="1265"/>
                    <a:pt x="793" y="1265"/>
                  </a:cubicBezTo>
                  <a:cubicBezTo>
                    <a:pt x="792" y="1264"/>
                    <a:pt x="792" y="1264"/>
                    <a:pt x="792" y="1264"/>
                  </a:cubicBezTo>
                  <a:cubicBezTo>
                    <a:pt x="792" y="1264"/>
                    <a:pt x="806" y="1107"/>
                    <a:pt x="803" y="1098"/>
                  </a:cubicBezTo>
                  <a:cubicBezTo>
                    <a:pt x="804" y="1068"/>
                    <a:pt x="820" y="1011"/>
                    <a:pt x="818" y="980"/>
                  </a:cubicBezTo>
                  <a:cubicBezTo>
                    <a:pt x="820" y="942"/>
                    <a:pt x="825" y="918"/>
                    <a:pt x="825" y="904"/>
                  </a:cubicBezTo>
                  <a:cubicBezTo>
                    <a:pt x="825" y="902"/>
                    <a:pt x="825" y="902"/>
                    <a:pt x="825" y="902"/>
                  </a:cubicBezTo>
                  <a:cubicBezTo>
                    <a:pt x="826" y="915"/>
                    <a:pt x="827" y="926"/>
                    <a:pt x="827" y="932"/>
                  </a:cubicBezTo>
                  <a:cubicBezTo>
                    <a:pt x="829" y="942"/>
                    <a:pt x="829" y="957"/>
                    <a:pt x="831" y="960"/>
                  </a:cubicBezTo>
                  <a:cubicBezTo>
                    <a:pt x="833" y="975"/>
                    <a:pt x="845" y="1059"/>
                    <a:pt x="846" y="1090"/>
                  </a:cubicBezTo>
                  <a:cubicBezTo>
                    <a:pt x="840" y="1132"/>
                    <a:pt x="839" y="1159"/>
                    <a:pt x="851" y="1219"/>
                  </a:cubicBezTo>
                  <a:cubicBezTo>
                    <a:pt x="856" y="1251"/>
                    <a:pt x="914" y="1393"/>
                    <a:pt x="917" y="1409"/>
                  </a:cubicBezTo>
                  <a:cubicBezTo>
                    <a:pt x="920" y="1425"/>
                    <a:pt x="924" y="1441"/>
                    <a:pt x="926" y="1445"/>
                  </a:cubicBezTo>
                  <a:cubicBezTo>
                    <a:pt x="928" y="1449"/>
                    <a:pt x="914" y="1471"/>
                    <a:pt x="918" y="1486"/>
                  </a:cubicBezTo>
                  <a:cubicBezTo>
                    <a:pt x="922" y="1500"/>
                    <a:pt x="896" y="1546"/>
                    <a:pt x="904" y="1589"/>
                  </a:cubicBezTo>
                  <a:cubicBezTo>
                    <a:pt x="912" y="1632"/>
                    <a:pt x="913" y="1638"/>
                    <a:pt x="914" y="1647"/>
                  </a:cubicBezTo>
                  <a:cubicBezTo>
                    <a:pt x="915" y="1657"/>
                    <a:pt x="921" y="1667"/>
                    <a:pt x="924" y="1679"/>
                  </a:cubicBezTo>
                  <a:cubicBezTo>
                    <a:pt x="927" y="1691"/>
                    <a:pt x="932" y="1720"/>
                    <a:pt x="939" y="1720"/>
                  </a:cubicBezTo>
                  <a:cubicBezTo>
                    <a:pt x="940" y="1720"/>
                    <a:pt x="941" y="1720"/>
                    <a:pt x="941" y="1720"/>
                  </a:cubicBezTo>
                  <a:cubicBezTo>
                    <a:pt x="942" y="1720"/>
                    <a:pt x="942" y="1720"/>
                    <a:pt x="942" y="1720"/>
                  </a:cubicBezTo>
                  <a:cubicBezTo>
                    <a:pt x="942" y="1720"/>
                    <a:pt x="943" y="1720"/>
                    <a:pt x="943" y="1720"/>
                  </a:cubicBezTo>
                  <a:cubicBezTo>
                    <a:pt x="943" y="1720"/>
                    <a:pt x="943" y="1720"/>
                    <a:pt x="944" y="1720"/>
                  </a:cubicBezTo>
                  <a:cubicBezTo>
                    <a:pt x="944" y="1720"/>
                    <a:pt x="944" y="1720"/>
                    <a:pt x="944" y="1719"/>
                  </a:cubicBezTo>
                  <a:cubicBezTo>
                    <a:pt x="945" y="1719"/>
                    <a:pt x="945" y="1719"/>
                    <a:pt x="945" y="1719"/>
                  </a:cubicBezTo>
                  <a:cubicBezTo>
                    <a:pt x="945" y="1719"/>
                    <a:pt x="945" y="1719"/>
                    <a:pt x="945" y="1719"/>
                  </a:cubicBezTo>
                  <a:cubicBezTo>
                    <a:pt x="946" y="1718"/>
                    <a:pt x="946" y="1718"/>
                    <a:pt x="947" y="1717"/>
                  </a:cubicBezTo>
                  <a:cubicBezTo>
                    <a:pt x="947" y="1717"/>
                    <a:pt x="947" y="1717"/>
                    <a:pt x="947" y="1717"/>
                  </a:cubicBezTo>
                  <a:cubicBezTo>
                    <a:pt x="947" y="1717"/>
                    <a:pt x="947" y="1717"/>
                    <a:pt x="947" y="1716"/>
                  </a:cubicBezTo>
                  <a:cubicBezTo>
                    <a:pt x="947" y="1716"/>
                    <a:pt x="947" y="1716"/>
                    <a:pt x="947" y="1716"/>
                  </a:cubicBezTo>
                  <a:cubicBezTo>
                    <a:pt x="947" y="1717"/>
                    <a:pt x="947" y="1717"/>
                    <a:pt x="947" y="1717"/>
                  </a:cubicBezTo>
                  <a:cubicBezTo>
                    <a:pt x="947" y="1717"/>
                    <a:pt x="947" y="1716"/>
                    <a:pt x="947" y="1716"/>
                  </a:cubicBezTo>
                  <a:cubicBezTo>
                    <a:pt x="947" y="1716"/>
                    <a:pt x="947" y="1716"/>
                    <a:pt x="947" y="1716"/>
                  </a:cubicBezTo>
                  <a:cubicBezTo>
                    <a:pt x="947" y="1716"/>
                    <a:pt x="947" y="1715"/>
                    <a:pt x="947" y="1715"/>
                  </a:cubicBezTo>
                  <a:cubicBezTo>
                    <a:pt x="947" y="1715"/>
                    <a:pt x="949" y="1742"/>
                    <a:pt x="963" y="1742"/>
                  </a:cubicBezTo>
                  <a:cubicBezTo>
                    <a:pt x="972" y="1741"/>
                    <a:pt x="972" y="1733"/>
                    <a:pt x="972" y="1733"/>
                  </a:cubicBezTo>
                  <a:cubicBezTo>
                    <a:pt x="972" y="1733"/>
                    <a:pt x="974" y="1755"/>
                    <a:pt x="987" y="1753"/>
                  </a:cubicBezTo>
                  <a:cubicBezTo>
                    <a:pt x="999" y="1751"/>
                    <a:pt x="999" y="1739"/>
                    <a:pt x="999" y="1739"/>
                  </a:cubicBezTo>
                  <a:cubicBezTo>
                    <a:pt x="1007" y="1743"/>
                    <a:pt x="1020" y="1742"/>
                    <a:pt x="1023" y="1728"/>
                  </a:cubicBezTo>
                  <a:cubicBezTo>
                    <a:pt x="1026" y="1714"/>
                    <a:pt x="1033" y="1686"/>
                    <a:pt x="1032" y="1675"/>
                  </a:cubicBezTo>
                  <a:cubicBezTo>
                    <a:pt x="1032" y="1665"/>
                    <a:pt x="1039" y="1642"/>
                    <a:pt x="1039" y="1633"/>
                  </a:cubicBezTo>
                  <a:cubicBezTo>
                    <a:pt x="1046" y="1606"/>
                    <a:pt x="1053" y="1597"/>
                    <a:pt x="1051" y="1589"/>
                  </a:cubicBezTo>
                  <a:cubicBezTo>
                    <a:pt x="1060" y="1599"/>
                    <a:pt x="1068" y="1609"/>
                    <a:pt x="1072" y="1611"/>
                  </a:cubicBezTo>
                  <a:cubicBezTo>
                    <a:pt x="1074" y="1627"/>
                    <a:pt x="1090" y="1651"/>
                    <a:pt x="1103" y="1652"/>
                  </a:cubicBezTo>
                  <a:cubicBezTo>
                    <a:pt x="1120" y="1653"/>
                    <a:pt x="1116" y="1641"/>
                    <a:pt x="1111" y="1628"/>
                  </a:cubicBezTo>
                  <a:close/>
                  <a:moveTo>
                    <a:pt x="672" y="310"/>
                  </a:moveTo>
                  <a:cubicBezTo>
                    <a:pt x="672" y="310"/>
                    <a:pt x="672" y="310"/>
                    <a:pt x="672" y="310"/>
                  </a:cubicBezTo>
                  <a:cubicBezTo>
                    <a:pt x="672" y="310"/>
                    <a:pt x="672" y="310"/>
                    <a:pt x="672" y="310"/>
                  </a:cubicBezTo>
                  <a:cubicBezTo>
                    <a:pt x="672" y="310"/>
                    <a:pt x="672" y="310"/>
                    <a:pt x="672" y="310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</p:grpSp>
      <p:grpSp>
        <p:nvGrpSpPr>
          <p:cNvPr id="8" name="Group 29"/>
          <p:cNvGrpSpPr>
            <a:grpSpLocks noChangeAspect="1"/>
          </p:cNvGrpSpPr>
          <p:nvPr/>
        </p:nvGrpSpPr>
        <p:grpSpPr bwMode="auto">
          <a:xfrm>
            <a:off x="3885909" y="2668778"/>
            <a:ext cx="51197" cy="351234"/>
            <a:chOff x="1539" y="1440"/>
            <a:chExt cx="222" cy="1467"/>
          </a:xfrm>
        </p:grpSpPr>
        <p:sp>
          <p:nvSpPr>
            <p:cNvPr id="9" name="Freeform 30"/>
            <p:cNvSpPr>
              <a:spLocks noChangeAspect="1"/>
            </p:cNvSpPr>
            <p:nvPr/>
          </p:nvSpPr>
          <p:spPr bwMode="auto">
            <a:xfrm>
              <a:off x="1539" y="1456"/>
              <a:ext cx="222" cy="1451"/>
            </a:xfrm>
            <a:custGeom>
              <a:avLst/>
              <a:gdLst>
                <a:gd name="T0" fmla="*/ 0 w 89"/>
                <a:gd name="T1" fmla="*/ 2147483647 h 544"/>
                <a:gd name="T2" fmla="*/ 2147483647 w 89"/>
                <a:gd name="T3" fmla="*/ 2147483647 h 544"/>
                <a:gd name="T4" fmla="*/ 2147483647 w 89"/>
                <a:gd name="T5" fmla="*/ 2147483647 h 544"/>
                <a:gd name="T6" fmla="*/ 2147483647 w 89"/>
                <a:gd name="T7" fmla="*/ 0 h 544"/>
                <a:gd name="T8" fmla="*/ 2147483647 w 89"/>
                <a:gd name="T9" fmla="*/ 2147483647 h 544"/>
                <a:gd name="T10" fmla="*/ 0 w 89"/>
                <a:gd name="T11" fmla="*/ 0 h 544"/>
                <a:gd name="T12" fmla="*/ 0 w 89"/>
                <a:gd name="T13" fmla="*/ 2147483647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544"/>
                <a:gd name="T23" fmla="*/ 89 w 89"/>
                <a:gd name="T24" fmla="*/ 544 h 5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D9F1F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1" name="Freeform 31"/>
            <p:cNvSpPr>
              <a:spLocks noChangeAspect="1"/>
            </p:cNvSpPr>
            <p:nvPr/>
          </p:nvSpPr>
          <p:spPr bwMode="auto">
            <a:xfrm>
              <a:off x="1539" y="2003"/>
              <a:ext cx="222" cy="904"/>
            </a:xfrm>
            <a:custGeom>
              <a:avLst/>
              <a:gdLst>
                <a:gd name="T0" fmla="*/ 2147483647 w 89"/>
                <a:gd name="T1" fmla="*/ 2147483647 h 339"/>
                <a:gd name="T2" fmla="*/ 2147483647 w 89"/>
                <a:gd name="T3" fmla="*/ 2147483647 h 339"/>
                <a:gd name="T4" fmla="*/ 2147483647 w 89"/>
                <a:gd name="T5" fmla="*/ 0 h 339"/>
                <a:gd name="T6" fmla="*/ 0 w 89"/>
                <a:gd name="T7" fmla="*/ 0 h 339"/>
                <a:gd name="T8" fmla="*/ 0 w 89"/>
                <a:gd name="T9" fmla="*/ 2147483647 h 339"/>
                <a:gd name="T10" fmla="*/ 2147483647 w 89"/>
                <a:gd name="T11" fmla="*/ 2147483647 h 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339"/>
                <a:gd name="T20" fmla="*/ 89 w 89"/>
                <a:gd name="T21" fmla="*/ 339 h 3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339">
                  <a:moveTo>
                    <a:pt x="45" y="339"/>
                  </a:moveTo>
                  <a:cubicBezTo>
                    <a:pt x="89" y="339"/>
                    <a:pt x="89" y="298"/>
                    <a:pt x="89" y="289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9"/>
                    <a:pt x="1" y="339"/>
                    <a:pt x="45" y="339"/>
                  </a:cubicBezTo>
                  <a:close/>
                </a:path>
              </a:pathLst>
            </a:custGeom>
            <a:solidFill>
              <a:srgbClr val="F685A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2" name="Oval 32"/>
            <p:cNvSpPr>
              <a:spLocks noChangeAspect="1" noChangeArrowheads="1"/>
            </p:cNvSpPr>
            <p:nvPr/>
          </p:nvSpPr>
          <p:spPr bwMode="auto">
            <a:xfrm>
              <a:off x="1539" y="1987"/>
              <a:ext cx="222" cy="34"/>
            </a:xfrm>
            <a:prstGeom prst="ellipse">
              <a:avLst/>
            </a:prstGeom>
            <a:solidFill>
              <a:srgbClr val="F9B4C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13" name="Oval 33"/>
            <p:cNvSpPr>
              <a:spLocks noChangeAspect="1" noChangeArrowheads="1"/>
            </p:cNvSpPr>
            <p:nvPr/>
          </p:nvSpPr>
          <p:spPr bwMode="auto">
            <a:xfrm>
              <a:off x="1539" y="1987"/>
              <a:ext cx="222" cy="3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16" name="Oval 34"/>
            <p:cNvSpPr>
              <a:spLocks noChangeAspect="1" noChangeArrowheads="1"/>
            </p:cNvSpPr>
            <p:nvPr/>
          </p:nvSpPr>
          <p:spPr bwMode="auto">
            <a:xfrm>
              <a:off x="1539" y="1440"/>
              <a:ext cx="222" cy="35"/>
            </a:xfrm>
            <a:prstGeom prst="ellipse">
              <a:avLst/>
            </a:prstGeom>
            <a:solidFill>
              <a:srgbClr val="EFF9F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17" name="Freeform 35"/>
            <p:cNvSpPr>
              <a:spLocks noChangeAspect="1"/>
            </p:cNvSpPr>
            <p:nvPr/>
          </p:nvSpPr>
          <p:spPr bwMode="auto">
            <a:xfrm>
              <a:off x="1551" y="1445"/>
              <a:ext cx="198" cy="22"/>
            </a:xfrm>
            <a:custGeom>
              <a:avLst/>
              <a:gdLst>
                <a:gd name="T0" fmla="*/ 2147483647 w 79"/>
                <a:gd name="T1" fmla="*/ 2147483647 h 8"/>
                <a:gd name="T2" fmla="*/ 2147483647 w 79"/>
                <a:gd name="T3" fmla="*/ 0 h 8"/>
                <a:gd name="T4" fmla="*/ 2147483647 w 79"/>
                <a:gd name="T5" fmla="*/ 2147483647 h 8"/>
                <a:gd name="T6" fmla="*/ 2147483647 w 79"/>
                <a:gd name="T7" fmla="*/ 2147483647 h 8"/>
                <a:gd name="T8" fmla="*/ 2147483647 w 79"/>
                <a:gd name="T9" fmla="*/ 2147483647 h 8"/>
                <a:gd name="T10" fmla="*/ 2147483647 w 79"/>
                <a:gd name="T11" fmla="*/ 2147483647 h 8"/>
                <a:gd name="T12" fmla="*/ 2147483647 w 7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8"/>
                <a:gd name="T23" fmla="*/ 79 w 7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48BAD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8" name="Freeform 36"/>
            <p:cNvSpPr>
              <a:spLocks noChangeAspect="1"/>
            </p:cNvSpPr>
            <p:nvPr/>
          </p:nvSpPr>
          <p:spPr bwMode="auto">
            <a:xfrm>
              <a:off x="1551" y="1445"/>
              <a:ext cx="198" cy="16"/>
            </a:xfrm>
            <a:custGeom>
              <a:avLst/>
              <a:gdLst>
                <a:gd name="T0" fmla="*/ 2147483647 w 79"/>
                <a:gd name="T1" fmla="*/ 2147483647 h 6"/>
                <a:gd name="T2" fmla="*/ 2147483647 w 79"/>
                <a:gd name="T3" fmla="*/ 2147483647 h 6"/>
                <a:gd name="T4" fmla="*/ 2147483647 w 79"/>
                <a:gd name="T5" fmla="*/ 2147483647 h 6"/>
                <a:gd name="T6" fmla="*/ 2147483647 w 79"/>
                <a:gd name="T7" fmla="*/ 2147483647 h 6"/>
                <a:gd name="T8" fmla="*/ 2147483647 w 79"/>
                <a:gd name="T9" fmla="*/ 2147483647 h 6"/>
                <a:gd name="T10" fmla="*/ 2147483647 w 79"/>
                <a:gd name="T11" fmla="*/ 2147483647 h 6"/>
                <a:gd name="T12" fmla="*/ 2147483647 w 79"/>
                <a:gd name="T13" fmla="*/ 0 h 6"/>
                <a:gd name="T14" fmla="*/ 2147483647 w 79"/>
                <a:gd name="T15" fmla="*/ 2147483647 h 6"/>
                <a:gd name="T16" fmla="*/ 2147483647 w 79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6"/>
                <a:gd name="T29" fmla="*/ 79 w 7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6">
                  <a:moveTo>
                    <a:pt x="3" y="5"/>
                  </a:moveTo>
                  <a:cubicBezTo>
                    <a:pt x="4" y="6"/>
                    <a:pt x="5" y="6"/>
                    <a:pt x="7" y="6"/>
                  </a:cubicBezTo>
                  <a:cubicBezTo>
                    <a:pt x="14" y="5"/>
                    <a:pt x="25" y="4"/>
                    <a:pt x="40" y="4"/>
                  </a:cubicBezTo>
                  <a:cubicBezTo>
                    <a:pt x="55" y="4"/>
                    <a:pt x="66" y="5"/>
                    <a:pt x="72" y="6"/>
                  </a:cubicBezTo>
                  <a:cubicBezTo>
                    <a:pt x="74" y="6"/>
                    <a:pt x="76" y="5"/>
                    <a:pt x="77" y="5"/>
                  </a:cubicBezTo>
                  <a:cubicBezTo>
                    <a:pt x="79" y="5"/>
                    <a:pt x="79" y="4"/>
                    <a:pt x="77" y="3"/>
                  </a:cubicBezTo>
                  <a:cubicBezTo>
                    <a:pt x="71" y="2"/>
                    <a:pt x="59" y="0"/>
                    <a:pt x="40" y="0"/>
                  </a:cubicBezTo>
                  <a:cubicBezTo>
                    <a:pt x="21" y="0"/>
                    <a:pt x="9" y="2"/>
                    <a:pt x="3" y="3"/>
                  </a:cubicBezTo>
                  <a:cubicBezTo>
                    <a:pt x="1" y="4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ADE0E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9" name="Freeform 37"/>
            <p:cNvSpPr>
              <a:spLocks noChangeAspect="1"/>
            </p:cNvSpPr>
            <p:nvPr/>
          </p:nvSpPr>
          <p:spPr bwMode="auto">
            <a:xfrm>
              <a:off x="1559" y="1485"/>
              <a:ext cx="10" cy="510"/>
            </a:xfrm>
            <a:custGeom>
              <a:avLst/>
              <a:gdLst>
                <a:gd name="T0" fmla="*/ 2147483647 w 4"/>
                <a:gd name="T1" fmla="*/ 2147483647 h 191"/>
                <a:gd name="T2" fmla="*/ 0 w 4"/>
                <a:gd name="T3" fmla="*/ 0 h 191"/>
                <a:gd name="T4" fmla="*/ 0 w 4"/>
                <a:gd name="T5" fmla="*/ 2147483647 h 191"/>
                <a:gd name="T6" fmla="*/ 2147483647 w 4"/>
                <a:gd name="T7" fmla="*/ 2147483647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91"/>
                <a:gd name="T14" fmla="*/ 4 w 4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91">
                  <a:moveTo>
                    <a:pt x="4" y="190"/>
                  </a:moveTo>
                  <a:cubicBezTo>
                    <a:pt x="2" y="90"/>
                    <a:pt x="0" y="0"/>
                    <a:pt x="0" y="0"/>
                  </a:cubicBezTo>
                  <a:cubicBezTo>
                    <a:pt x="0" y="14"/>
                    <a:pt x="0" y="97"/>
                    <a:pt x="0" y="191"/>
                  </a:cubicBezTo>
                  <a:cubicBezTo>
                    <a:pt x="1" y="190"/>
                    <a:pt x="3" y="190"/>
                    <a:pt x="4" y="19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0" name="Freeform 38"/>
            <p:cNvSpPr>
              <a:spLocks noChangeAspect="1"/>
            </p:cNvSpPr>
            <p:nvPr/>
          </p:nvSpPr>
          <p:spPr bwMode="auto">
            <a:xfrm>
              <a:off x="1556" y="1485"/>
              <a:ext cx="3" cy="534"/>
            </a:xfrm>
            <a:custGeom>
              <a:avLst/>
              <a:gdLst>
                <a:gd name="T0" fmla="*/ 2147483647 w 1"/>
                <a:gd name="T1" fmla="*/ 2147483647 h 200"/>
                <a:gd name="T2" fmla="*/ 2147483647 w 1"/>
                <a:gd name="T3" fmla="*/ 0 h 200"/>
                <a:gd name="T4" fmla="*/ 0 w 1"/>
                <a:gd name="T5" fmla="*/ 2147483647 h 200"/>
                <a:gd name="T6" fmla="*/ 2147483647 w 1"/>
                <a:gd name="T7" fmla="*/ 2147483647 h 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00"/>
                <a:gd name="T14" fmla="*/ 1 w 1"/>
                <a:gd name="T15" fmla="*/ 200 h 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00">
                  <a:moveTo>
                    <a:pt x="1" y="195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5"/>
                    <a:pt x="1" y="200"/>
                    <a:pt x="1" y="195"/>
                  </a:cubicBezTo>
                  <a:close/>
                </a:path>
              </a:pathLst>
            </a:custGeom>
            <a:solidFill>
              <a:srgbClr val="79CDE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1" name="Freeform 39"/>
            <p:cNvSpPr>
              <a:spLocks noChangeAspect="1"/>
            </p:cNvSpPr>
            <p:nvPr/>
          </p:nvSpPr>
          <p:spPr bwMode="auto">
            <a:xfrm>
              <a:off x="1731" y="1485"/>
              <a:ext cx="10" cy="523"/>
            </a:xfrm>
            <a:custGeom>
              <a:avLst/>
              <a:gdLst>
                <a:gd name="T0" fmla="*/ 2147483647 w 4"/>
                <a:gd name="T1" fmla="*/ 2147483647 h 196"/>
                <a:gd name="T2" fmla="*/ 2147483647 w 4"/>
                <a:gd name="T3" fmla="*/ 0 h 196"/>
                <a:gd name="T4" fmla="*/ 0 w 4"/>
                <a:gd name="T5" fmla="*/ 2147483647 h 196"/>
                <a:gd name="T6" fmla="*/ 2147483647 w 4"/>
                <a:gd name="T7" fmla="*/ 2147483647 h 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96"/>
                <a:gd name="T14" fmla="*/ 4 w 4"/>
                <a:gd name="T15" fmla="*/ 196 h 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96">
                  <a:moveTo>
                    <a:pt x="4" y="196"/>
                  </a:moveTo>
                  <a:cubicBezTo>
                    <a:pt x="4" y="103"/>
                    <a:pt x="4" y="14"/>
                    <a:pt x="4" y="0"/>
                  </a:cubicBezTo>
                  <a:cubicBezTo>
                    <a:pt x="4" y="0"/>
                    <a:pt x="2" y="96"/>
                    <a:pt x="0" y="196"/>
                  </a:cubicBezTo>
                  <a:cubicBezTo>
                    <a:pt x="1" y="196"/>
                    <a:pt x="3" y="196"/>
                    <a:pt x="4" y="196"/>
                  </a:cubicBezTo>
                  <a:close/>
                </a:path>
              </a:pathLst>
            </a:custGeom>
            <a:solidFill>
              <a:srgbClr val="A8DFE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2" name="Freeform 40"/>
            <p:cNvSpPr>
              <a:spLocks noChangeAspect="1"/>
            </p:cNvSpPr>
            <p:nvPr/>
          </p:nvSpPr>
          <p:spPr bwMode="auto">
            <a:xfrm>
              <a:off x="1706" y="2189"/>
              <a:ext cx="35" cy="675"/>
            </a:xfrm>
            <a:custGeom>
              <a:avLst/>
              <a:gdLst>
                <a:gd name="T0" fmla="*/ 2147483647 w 14"/>
                <a:gd name="T1" fmla="*/ 2147483647 h 253"/>
                <a:gd name="T2" fmla="*/ 2147483647 w 14"/>
                <a:gd name="T3" fmla="*/ 2147483647 h 253"/>
                <a:gd name="T4" fmla="*/ 0 w 14"/>
                <a:gd name="T5" fmla="*/ 2147483647 h 253"/>
                <a:gd name="T6" fmla="*/ 2147483647 w 14"/>
                <a:gd name="T7" fmla="*/ 2147483647 h 253"/>
                <a:gd name="T8" fmla="*/ 2147483647 w 14"/>
                <a:gd name="T9" fmla="*/ 2147483647 h 253"/>
                <a:gd name="T10" fmla="*/ 2147483647 w 14"/>
                <a:gd name="T11" fmla="*/ 0 h 253"/>
                <a:gd name="T12" fmla="*/ 2147483647 w 14"/>
                <a:gd name="T13" fmla="*/ 2147483647 h 253"/>
                <a:gd name="T14" fmla="*/ 2147483647 w 14"/>
                <a:gd name="T15" fmla="*/ 214748364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53"/>
                <a:gd name="T26" fmla="*/ 14 w 14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79CDE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3" name="Freeform 41"/>
            <p:cNvSpPr>
              <a:spLocks noChangeAspect="1"/>
            </p:cNvSpPr>
            <p:nvPr/>
          </p:nvSpPr>
          <p:spPr bwMode="auto">
            <a:xfrm>
              <a:off x="1689" y="1963"/>
              <a:ext cx="57" cy="914"/>
            </a:xfrm>
            <a:custGeom>
              <a:avLst/>
              <a:gdLst>
                <a:gd name="T0" fmla="*/ 2147483647 w 23"/>
                <a:gd name="T1" fmla="*/ 0 h 343"/>
                <a:gd name="T2" fmla="*/ 2147483647 w 23"/>
                <a:gd name="T3" fmla="*/ 2147483647 h 343"/>
                <a:gd name="T4" fmla="*/ 0 w 23"/>
                <a:gd name="T5" fmla="*/ 2147483647 h 343"/>
                <a:gd name="T6" fmla="*/ 0 w 23"/>
                <a:gd name="T7" fmla="*/ 2147483647 h 343"/>
                <a:gd name="T8" fmla="*/ 2147483647 w 23"/>
                <a:gd name="T9" fmla="*/ 2147483647 h 343"/>
                <a:gd name="T10" fmla="*/ 2147483647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43"/>
                <a:gd name="T20" fmla="*/ 23 w 2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4" name="Freeform 42"/>
            <p:cNvSpPr>
              <a:spLocks noChangeAspect="1"/>
            </p:cNvSpPr>
            <p:nvPr/>
          </p:nvSpPr>
          <p:spPr bwMode="auto">
            <a:xfrm>
              <a:off x="1564" y="1480"/>
              <a:ext cx="177" cy="27"/>
            </a:xfrm>
            <a:custGeom>
              <a:avLst/>
              <a:gdLst>
                <a:gd name="T0" fmla="*/ 0 w 71"/>
                <a:gd name="T1" fmla="*/ 0 h 10"/>
                <a:gd name="T2" fmla="*/ 2147483647 w 71"/>
                <a:gd name="T3" fmla="*/ 0 h 10"/>
                <a:gd name="T4" fmla="*/ 0 w 71"/>
                <a:gd name="T5" fmla="*/ 0 h 10"/>
                <a:gd name="T6" fmla="*/ 0 60000 65536"/>
                <a:gd name="T7" fmla="*/ 0 60000 65536"/>
                <a:gd name="T8" fmla="*/ 0 60000 65536"/>
                <a:gd name="T9" fmla="*/ 0 w 71"/>
                <a:gd name="T10" fmla="*/ 0 h 10"/>
                <a:gd name="T11" fmla="*/ 71 w 7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10">
                  <a:moveTo>
                    <a:pt x="0" y="0"/>
                  </a:moveTo>
                  <a:cubicBezTo>
                    <a:pt x="6" y="3"/>
                    <a:pt x="53" y="6"/>
                    <a:pt x="71" y="0"/>
                  </a:cubicBezTo>
                  <a:cubicBezTo>
                    <a:pt x="60" y="4"/>
                    <a:pt x="21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5" name="Freeform 43"/>
            <p:cNvSpPr>
              <a:spLocks noChangeAspect="1"/>
            </p:cNvSpPr>
            <p:nvPr/>
          </p:nvSpPr>
          <p:spPr bwMode="auto">
            <a:xfrm>
              <a:off x="1559" y="1992"/>
              <a:ext cx="40" cy="877"/>
            </a:xfrm>
            <a:custGeom>
              <a:avLst/>
              <a:gdLst>
                <a:gd name="T0" fmla="*/ 0 w 16"/>
                <a:gd name="T1" fmla="*/ 2147483647 h 329"/>
                <a:gd name="T2" fmla="*/ 2147483647 w 16"/>
                <a:gd name="T3" fmla="*/ 2147483647 h 329"/>
                <a:gd name="T4" fmla="*/ 2147483647 w 16"/>
                <a:gd name="T5" fmla="*/ 2147483647 h 329"/>
                <a:gd name="T6" fmla="*/ 2147483647 w 16"/>
                <a:gd name="T7" fmla="*/ 0 h 329"/>
                <a:gd name="T8" fmla="*/ 0 w 16"/>
                <a:gd name="T9" fmla="*/ 2147483647 h 329"/>
                <a:gd name="T10" fmla="*/ 0 w 16"/>
                <a:gd name="T11" fmla="*/ 2147483647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9"/>
                <a:gd name="T20" fmla="*/ 16 w 16"/>
                <a:gd name="T21" fmla="*/ 329 h 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9">
                  <a:moveTo>
                    <a:pt x="0" y="283"/>
                  </a:moveTo>
                  <a:cubicBezTo>
                    <a:pt x="0" y="306"/>
                    <a:pt x="6" y="321"/>
                    <a:pt x="16" y="329"/>
                  </a:cubicBezTo>
                  <a:cubicBezTo>
                    <a:pt x="4" y="303"/>
                    <a:pt x="9" y="284"/>
                    <a:pt x="9" y="253"/>
                  </a:cubicBezTo>
                  <a:cubicBezTo>
                    <a:pt x="9" y="222"/>
                    <a:pt x="7" y="105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lnTo>
                    <a:pt x="0" y="2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6" name="Freeform 44"/>
            <p:cNvSpPr>
              <a:spLocks noChangeAspect="1"/>
            </p:cNvSpPr>
            <p:nvPr/>
          </p:nvSpPr>
          <p:spPr bwMode="auto">
            <a:xfrm>
              <a:off x="1554" y="2019"/>
              <a:ext cx="27" cy="832"/>
            </a:xfrm>
            <a:custGeom>
              <a:avLst/>
              <a:gdLst>
                <a:gd name="T0" fmla="*/ 0 w 11"/>
                <a:gd name="T1" fmla="*/ 2147483647 h 312"/>
                <a:gd name="T2" fmla="*/ 2147483647 w 11"/>
                <a:gd name="T3" fmla="*/ 2147483647 h 312"/>
                <a:gd name="T4" fmla="*/ 2147483647 w 11"/>
                <a:gd name="T5" fmla="*/ 2147483647 h 312"/>
                <a:gd name="T6" fmla="*/ 2147483647 w 11"/>
                <a:gd name="T7" fmla="*/ 0 h 312"/>
                <a:gd name="T8" fmla="*/ 2147483647 w 11"/>
                <a:gd name="T9" fmla="*/ 0 h 312"/>
                <a:gd name="T10" fmla="*/ 0 w 11"/>
                <a:gd name="T11" fmla="*/ 2147483647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12"/>
                <a:gd name="T20" fmla="*/ 11 w 11"/>
                <a:gd name="T21" fmla="*/ 312 h 3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12">
                  <a:moveTo>
                    <a:pt x="0" y="273"/>
                  </a:moveTo>
                  <a:cubicBezTo>
                    <a:pt x="0" y="290"/>
                    <a:pt x="5" y="303"/>
                    <a:pt x="11" y="312"/>
                  </a:cubicBezTo>
                  <a:cubicBezTo>
                    <a:pt x="5" y="303"/>
                    <a:pt x="3" y="290"/>
                    <a:pt x="3" y="27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273"/>
                  </a:lnTo>
                  <a:close/>
                </a:path>
              </a:pathLst>
            </a:custGeom>
            <a:solidFill>
              <a:srgbClr val="F2457E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7" name="Freeform 45"/>
            <p:cNvSpPr>
              <a:spLocks noChangeAspect="1"/>
            </p:cNvSpPr>
            <p:nvPr/>
          </p:nvSpPr>
          <p:spPr bwMode="auto">
            <a:xfrm>
              <a:off x="1654" y="2016"/>
              <a:ext cx="87" cy="867"/>
            </a:xfrm>
            <a:custGeom>
              <a:avLst/>
              <a:gdLst>
                <a:gd name="T0" fmla="*/ 2147483647 w 35"/>
                <a:gd name="T1" fmla="*/ 0 h 325"/>
                <a:gd name="T2" fmla="*/ 2147483647 w 35"/>
                <a:gd name="T3" fmla="*/ 2147483647 h 325"/>
                <a:gd name="T4" fmla="*/ 2147483647 w 35"/>
                <a:gd name="T5" fmla="*/ 2147483647 h 325"/>
                <a:gd name="T6" fmla="*/ 0 w 35"/>
                <a:gd name="T7" fmla="*/ 2147483647 h 325"/>
                <a:gd name="T8" fmla="*/ 2147483647 w 35"/>
                <a:gd name="T9" fmla="*/ 2147483647 h 325"/>
                <a:gd name="T10" fmla="*/ 2147483647 w 35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25"/>
                <a:gd name="T20" fmla="*/ 35 w 35"/>
                <a:gd name="T21" fmla="*/ 325 h 3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25">
                  <a:moveTo>
                    <a:pt x="35" y="0"/>
                  </a:moveTo>
                  <a:cubicBezTo>
                    <a:pt x="34" y="0"/>
                    <a:pt x="32" y="2"/>
                    <a:pt x="31" y="2"/>
                  </a:cubicBezTo>
                  <a:cubicBezTo>
                    <a:pt x="28" y="107"/>
                    <a:pt x="26" y="213"/>
                    <a:pt x="26" y="244"/>
                  </a:cubicBezTo>
                  <a:cubicBezTo>
                    <a:pt x="26" y="305"/>
                    <a:pt x="15" y="317"/>
                    <a:pt x="0" y="325"/>
                  </a:cubicBezTo>
                  <a:cubicBezTo>
                    <a:pt x="23" y="325"/>
                    <a:pt x="35" y="308"/>
                    <a:pt x="35" y="27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F2457E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8" name="Freeform 46"/>
            <p:cNvSpPr>
              <a:spLocks noChangeAspect="1"/>
            </p:cNvSpPr>
            <p:nvPr/>
          </p:nvSpPr>
          <p:spPr bwMode="auto">
            <a:xfrm>
              <a:off x="1706" y="2189"/>
              <a:ext cx="35" cy="675"/>
            </a:xfrm>
            <a:custGeom>
              <a:avLst/>
              <a:gdLst>
                <a:gd name="T0" fmla="*/ 2147483647 w 14"/>
                <a:gd name="T1" fmla="*/ 2147483647 h 253"/>
                <a:gd name="T2" fmla="*/ 2147483647 w 14"/>
                <a:gd name="T3" fmla="*/ 2147483647 h 253"/>
                <a:gd name="T4" fmla="*/ 0 w 14"/>
                <a:gd name="T5" fmla="*/ 2147483647 h 253"/>
                <a:gd name="T6" fmla="*/ 2147483647 w 14"/>
                <a:gd name="T7" fmla="*/ 2147483647 h 253"/>
                <a:gd name="T8" fmla="*/ 2147483647 w 14"/>
                <a:gd name="T9" fmla="*/ 2147483647 h 253"/>
                <a:gd name="T10" fmla="*/ 2147483647 w 14"/>
                <a:gd name="T11" fmla="*/ 0 h 253"/>
                <a:gd name="T12" fmla="*/ 2147483647 w 14"/>
                <a:gd name="T13" fmla="*/ 2147483647 h 253"/>
                <a:gd name="T14" fmla="*/ 2147483647 w 14"/>
                <a:gd name="T15" fmla="*/ 214748364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53"/>
                <a:gd name="T26" fmla="*/ 14 w 14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EE015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9" name="Freeform 47"/>
            <p:cNvSpPr>
              <a:spLocks noChangeAspect="1"/>
            </p:cNvSpPr>
            <p:nvPr/>
          </p:nvSpPr>
          <p:spPr bwMode="auto">
            <a:xfrm>
              <a:off x="1689" y="1963"/>
              <a:ext cx="57" cy="914"/>
            </a:xfrm>
            <a:custGeom>
              <a:avLst/>
              <a:gdLst>
                <a:gd name="T0" fmla="*/ 2147483647 w 23"/>
                <a:gd name="T1" fmla="*/ 0 h 343"/>
                <a:gd name="T2" fmla="*/ 2147483647 w 23"/>
                <a:gd name="T3" fmla="*/ 2147483647 h 343"/>
                <a:gd name="T4" fmla="*/ 0 w 23"/>
                <a:gd name="T5" fmla="*/ 2147483647 h 343"/>
                <a:gd name="T6" fmla="*/ 0 w 23"/>
                <a:gd name="T7" fmla="*/ 2147483647 h 343"/>
                <a:gd name="T8" fmla="*/ 2147483647 w 23"/>
                <a:gd name="T9" fmla="*/ 2147483647 h 343"/>
                <a:gd name="T10" fmla="*/ 2147483647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43"/>
                <a:gd name="T20" fmla="*/ 23 w 2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30" name="Oval 48"/>
            <p:cNvSpPr>
              <a:spLocks noChangeAspect="1" noChangeArrowheads="1"/>
            </p:cNvSpPr>
            <p:nvPr/>
          </p:nvSpPr>
          <p:spPr bwMode="auto">
            <a:xfrm>
              <a:off x="1539" y="1440"/>
              <a:ext cx="222" cy="35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31" name="Freeform 49"/>
            <p:cNvSpPr>
              <a:spLocks noChangeAspect="1"/>
            </p:cNvSpPr>
            <p:nvPr/>
          </p:nvSpPr>
          <p:spPr bwMode="auto">
            <a:xfrm>
              <a:off x="1551" y="1445"/>
              <a:ext cx="198" cy="22"/>
            </a:xfrm>
            <a:custGeom>
              <a:avLst/>
              <a:gdLst>
                <a:gd name="T0" fmla="*/ 2147483647 w 79"/>
                <a:gd name="T1" fmla="*/ 2147483647 h 8"/>
                <a:gd name="T2" fmla="*/ 2147483647 w 79"/>
                <a:gd name="T3" fmla="*/ 0 h 8"/>
                <a:gd name="T4" fmla="*/ 2147483647 w 79"/>
                <a:gd name="T5" fmla="*/ 2147483647 h 8"/>
                <a:gd name="T6" fmla="*/ 2147483647 w 79"/>
                <a:gd name="T7" fmla="*/ 2147483647 h 8"/>
                <a:gd name="T8" fmla="*/ 2147483647 w 79"/>
                <a:gd name="T9" fmla="*/ 2147483647 h 8"/>
                <a:gd name="T10" fmla="*/ 2147483647 w 79"/>
                <a:gd name="T11" fmla="*/ 2147483647 h 8"/>
                <a:gd name="T12" fmla="*/ 2147483647 w 7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8"/>
                <a:gd name="T23" fmla="*/ 79 w 7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32" name="Freeform 50"/>
            <p:cNvSpPr>
              <a:spLocks noChangeAspect="1"/>
            </p:cNvSpPr>
            <p:nvPr/>
          </p:nvSpPr>
          <p:spPr bwMode="auto">
            <a:xfrm>
              <a:off x="1539" y="1456"/>
              <a:ext cx="222" cy="1451"/>
            </a:xfrm>
            <a:custGeom>
              <a:avLst/>
              <a:gdLst>
                <a:gd name="T0" fmla="*/ 0 w 89"/>
                <a:gd name="T1" fmla="*/ 2147483647 h 544"/>
                <a:gd name="T2" fmla="*/ 2147483647 w 89"/>
                <a:gd name="T3" fmla="*/ 2147483647 h 544"/>
                <a:gd name="T4" fmla="*/ 2147483647 w 89"/>
                <a:gd name="T5" fmla="*/ 2147483647 h 544"/>
                <a:gd name="T6" fmla="*/ 2147483647 w 89"/>
                <a:gd name="T7" fmla="*/ 0 h 544"/>
                <a:gd name="T8" fmla="*/ 2147483647 w 89"/>
                <a:gd name="T9" fmla="*/ 2147483647 h 544"/>
                <a:gd name="T10" fmla="*/ 0 w 89"/>
                <a:gd name="T11" fmla="*/ 0 h 544"/>
                <a:gd name="T12" fmla="*/ 0 w 89"/>
                <a:gd name="T13" fmla="*/ 2147483647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544"/>
                <a:gd name="T23" fmla="*/ 89 w 89"/>
                <a:gd name="T24" fmla="*/ 544 h 5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33" name="Oval 51"/>
            <p:cNvSpPr>
              <a:spLocks noChangeAspect="1" noChangeArrowheads="1"/>
            </p:cNvSpPr>
            <p:nvPr/>
          </p:nvSpPr>
          <p:spPr bwMode="auto">
            <a:xfrm>
              <a:off x="1619" y="2003"/>
              <a:ext cx="35" cy="3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34" name="Oval 52"/>
            <p:cNvSpPr>
              <a:spLocks noChangeAspect="1" noChangeArrowheads="1"/>
            </p:cNvSpPr>
            <p:nvPr/>
          </p:nvSpPr>
          <p:spPr bwMode="auto">
            <a:xfrm>
              <a:off x="1659" y="2011"/>
              <a:ext cx="22" cy="2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35" name="Oval 53"/>
            <p:cNvSpPr>
              <a:spLocks noChangeAspect="1" noChangeArrowheads="1"/>
            </p:cNvSpPr>
            <p:nvPr/>
          </p:nvSpPr>
          <p:spPr bwMode="auto">
            <a:xfrm>
              <a:off x="1586" y="2008"/>
              <a:ext cx="23" cy="2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</p:grp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5813352" y="1385881"/>
            <a:ext cx="1153131" cy="24237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75" b="1" i="1" u="sng" dirty="0">
                <a:solidFill>
                  <a:srgbClr val="4B6791"/>
                </a:solidFill>
                <a:latin typeface="Calibri" charset="0"/>
              </a:rPr>
              <a:t>Clinical evaluation</a:t>
            </a:r>
          </a:p>
        </p:txBody>
      </p:sp>
      <p:sp>
        <p:nvSpPr>
          <p:cNvPr id="38" name="Line 636"/>
          <p:cNvSpPr>
            <a:spLocks noChangeShapeType="1"/>
          </p:cNvSpPr>
          <p:nvPr/>
        </p:nvSpPr>
        <p:spPr bwMode="auto">
          <a:xfrm>
            <a:off x="3909124" y="2167653"/>
            <a:ext cx="4763" cy="323005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9" name="Rectangle 54"/>
          <p:cNvSpPr>
            <a:spLocks noChangeArrowheads="1"/>
          </p:cNvSpPr>
          <p:nvPr/>
        </p:nvSpPr>
        <p:spPr bwMode="auto">
          <a:xfrm>
            <a:off x="3794608" y="1882887"/>
            <a:ext cx="31290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D0</a:t>
            </a:r>
          </a:p>
        </p:txBody>
      </p:sp>
      <p:pic>
        <p:nvPicPr>
          <p:cNvPr id="40" name="Image 116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4706" y="1354394"/>
            <a:ext cx="202160" cy="2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29"/>
          <p:cNvGrpSpPr>
            <a:grpSpLocks noChangeAspect="1"/>
          </p:cNvGrpSpPr>
          <p:nvPr/>
        </p:nvGrpSpPr>
        <p:grpSpPr bwMode="auto">
          <a:xfrm>
            <a:off x="5239022" y="2668778"/>
            <a:ext cx="51197" cy="351234"/>
            <a:chOff x="1539" y="1440"/>
            <a:chExt cx="222" cy="1467"/>
          </a:xfrm>
        </p:grpSpPr>
        <p:sp>
          <p:nvSpPr>
            <p:cNvPr id="42" name="Freeform 30"/>
            <p:cNvSpPr>
              <a:spLocks noChangeAspect="1"/>
            </p:cNvSpPr>
            <p:nvPr/>
          </p:nvSpPr>
          <p:spPr bwMode="auto">
            <a:xfrm>
              <a:off x="1539" y="1456"/>
              <a:ext cx="222" cy="1451"/>
            </a:xfrm>
            <a:custGeom>
              <a:avLst/>
              <a:gdLst>
                <a:gd name="T0" fmla="*/ 0 w 89"/>
                <a:gd name="T1" fmla="*/ 2147483647 h 544"/>
                <a:gd name="T2" fmla="*/ 2147483647 w 89"/>
                <a:gd name="T3" fmla="*/ 2147483647 h 544"/>
                <a:gd name="T4" fmla="*/ 2147483647 w 89"/>
                <a:gd name="T5" fmla="*/ 2147483647 h 544"/>
                <a:gd name="T6" fmla="*/ 2147483647 w 89"/>
                <a:gd name="T7" fmla="*/ 0 h 544"/>
                <a:gd name="T8" fmla="*/ 2147483647 w 89"/>
                <a:gd name="T9" fmla="*/ 2147483647 h 544"/>
                <a:gd name="T10" fmla="*/ 0 w 89"/>
                <a:gd name="T11" fmla="*/ 0 h 544"/>
                <a:gd name="T12" fmla="*/ 0 w 89"/>
                <a:gd name="T13" fmla="*/ 2147483647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544"/>
                <a:gd name="T23" fmla="*/ 89 w 89"/>
                <a:gd name="T24" fmla="*/ 544 h 5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D9F1F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43" name="Freeform 31"/>
            <p:cNvSpPr>
              <a:spLocks noChangeAspect="1"/>
            </p:cNvSpPr>
            <p:nvPr/>
          </p:nvSpPr>
          <p:spPr bwMode="auto">
            <a:xfrm>
              <a:off x="1539" y="2003"/>
              <a:ext cx="222" cy="904"/>
            </a:xfrm>
            <a:custGeom>
              <a:avLst/>
              <a:gdLst>
                <a:gd name="T0" fmla="*/ 2147483647 w 89"/>
                <a:gd name="T1" fmla="*/ 2147483647 h 339"/>
                <a:gd name="T2" fmla="*/ 2147483647 w 89"/>
                <a:gd name="T3" fmla="*/ 2147483647 h 339"/>
                <a:gd name="T4" fmla="*/ 2147483647 w 89"/>
                <a:gd name="T5" fmla="*/ 0 h 339"/>
                <a:gd name="T6" fmla="*/ 0 w 89"/>
                <a:gd name="T7" fmla="*/ 0 h 339"/>
                <a:gd name="T8" fmla="*/ 0 w 89"/>
                <a:gd name="T9" fmla="*/ 2147483647 h 339"/>
                <a:gd name="T10" fmla="*/ 2147483647 w 89"/>
                <a:gd name="T11" fmla="*/ 2147483647 h 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339"/>
                <a:gd name="T20" fmla="*/ 89 w 89"/>
                <a:gd name="T21" fmla="*/ 339 h 3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339">
                  <a:moveTo>
                    <a:pt x="45" y="339"/>
                  </a:moveTo>
                  <a:cubicBezTo>
                    <a:pt x="89" y="339"/>
                    <a:pt x="89" y="298"/>
                    <a:pt x="89" y="289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9"/>
                    <a:pt x="1" y="339"/>
                    <a:pt x="45" y="339"/>
                  </a:cubicBezTo>
                  <a:close/>
                </a:path>
              </a:pathLst>
            </a:custGeom>
            <a:solidFill>
              <a:srgbClr val="F685A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44" name="Oval 32"/>
            <p:cNvSpPr>
              <a:spLocks noChangeAspect="1" noChangeArrowheads="1"/>
            </p:cNvSpPr>
            <p:nvPr/>
          </p:nvSpPr>
          <p:spPr bwMode="auto">
            <a:xfrm>
              <a:off x="1539" y="1987"/>
              <a:ext cx="222" cy="34"/>
            </a:xfrm>
            <a:prstGeom prst="ellipse">
              <a:avLst/>
            </a:prstGeom>
            <a:solidFill>
              <a:srgbClr val="F9B4C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45" name="Oval 33"/>
            <p:cNvSpPr>
              <a:spLocks noChangeAspect="1" noChangeArrowheads="1"/>
            </p:cNvSpPr>
            <p:nvPr/>
          </p:nvSpPr>
          <p:spPr bwMode="auto">
            <a:xfrm>
              <a:off x="1539" y="1987"/>
              <a:ext cx="222" cy="3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46" name="Oval 34"/>
            <p:cNvSpPr>
              <a:spLocks noChangeAspect="1" noChangeArrowheads="1"/>
            </p:cNvSpPr>
            <p:nvPr/>
          </p:nvSpPr>
          <p:spPr bwMode="auto">
            <a:xfrm>
              <a:off x="1539" y="1440"/>
              <a:ext cx="222" cy="35"/>
            </a:xfrm>
            <a:prstGeom prst="ellipse">
              <a:avLst/>
            </a:prstGeom>
            <a:solidFill>
              <a:srgbClr val="EFF9F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47" name="Freeform 35"/>
            <p:cNvSpPr>
              <a:spLocks noChangeAspect="1"/>
            </p:cNvSpPr>
            <p:nvPr/>
          </p:nvSpPr>
          <p:spPr bwMode="auto">
            <a:xfrm>
              <a:off x="1551" y="1445"/>
              <a:ext cx="198" cy="22"/>
            </a:xfrm>
            <a:custGeom>
              <a:avLst/>
              <a:gdLst>
                <a:gd name="T0" fmla="*/ 2147483647 w 79"/>
                <a:gd name="T1" fmla="*/ 2147483647 h 8"/>
                <a:gd name="T2" fmla="*/ 2147483647 w 79"/>
                <a:gd name="T3" fmla="*/ 0 h 8"/>
                <a:gd name="T4" fmla="*/ 2147483647 w 79"/>
                <a:gd name="T5" fmla="*/ 2147483647 h 8"/>
                <a:gd name="T6" fmla="*/ 2147483647 w 79"/>
                <a:gd name="T7" fmla="*/ 2147483647 h 8"/>
                <a:gd name="T8" fmla="*/ 2147483647 w 79"/>
                <a:gd name="T9" fmla="*/ 2147483647 h 8"/>
                <a:gd name="T10" fmla="*/ 2147483647 w 79"/>
                <a:gd name="T11" fmla="*/ 2147483647 h 8"/>
                <a:gd name="T12" fmla="*/ 2147483647 w 7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8"/>
                <a:gd name="T23" fmla="*/ 79 w 7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48BAD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48" name="Freeform 36"/>
            <p:cNvSpPr>
              <a:spLocks noChangeAspect="1"/>
            </p:cNvSpPr>
            <p:nvPr/>
          </p:nvSpPr>
          <p:spPr bwMode="auto">
            <a:xfrm>
              <a:off x="1551" y="1445"/>
              <a:ext cx="198" cy="16"/>
            </a:xfrm>
            <a:custGeom>
              <a:avLst/>
              <a:gdLst>
                <a:gd name="T0" fmla="*/ 2147483647 w 79"/>
                <a:gd name="T1" fmla="*/ 2147483647 h 6"/>
                <a:gd name="T2" fmla="*/ 2147483647 w 79"/>
                <a:gd name="T3" fmla="*/ 2147483647 h 6"/>
                <a:gd name="T4" fmla="*/ 2147483647 w 79"/>
                <a:gd name="T5" fmla="*/ 2147483647 h 6"/>
                <a:gd name="T6" fmla="*/ 2147483647 w 79"/>
                <a:gd name="T7" fmla="*/ 2147483647 h 6"/>
                <a:gd name="T8" fmla="*/ 2147483647 w 79"/>
                <a:gd name="T9" fmla="*/ 2147483647 h 6"/>
                <a:gd name="T10" fmla="*/ 2147483647 w 79"/>
                <a:gd name="T11" fmla="*/ 2147483647 h 6"/>
                <a:gd name="T12" fmla="*/ 2147483647 w 79"/>
                <a:gd name="T13" fmla="*/ 0 h 6"/>
                <a:gd name="T14" fmla="*/ 2147483647 w 79"/>
                <a:gd name="T15" fmla="*/ 2147483647 h 6"/>
                <a:gd name="T16" fmla="*/ 2147483647 w 79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6"/>
                <a:gd name="T29" fmla="*/ 79 w 7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6">
                  <a:moveTo>
                    <a:pt x="3" y="5"/>
                  </a:moveTo>
                  <a:cubicBezTo>
                    <a:pt x="4" y="6"/>
                    <a:pt x="5" y="6"/>
                    <a:pt x="7" y="6"/>
                  </a:cubicBezTo>
                  <a:cubicBezTo>
                    <a:pt x="14" y="5"/>
                    <a:pt x="25" y="4"/>
                    <a:pt x="40" y="4"/>
                  </a:cubicBezTo>
                  <a:cubicBezTo>
                    <a:pt x="55" y="4"/>
                    <a:pt x="66" y="5"/>
                    <a:pt x="72" y="6"/>
                  </a:cubicBezTo>
                  <a:cubicBezTo>
                    <a:pt x="74" y="6"/>
                    <a:pt x="76" y="5"/>
                    <a:pt x="77" y="5"/>
                  </a:cubicBezTo>
                  <a:cubicBezTo>
                    <a:pt x="79" y="5"/>
                    <a:pt x="79" y="4"/>
                    <a:pt x="77" y="3"/>
                  </a:cubicBezTo>
                  <a:cubicBezTo>
                    <a:pt x="71" y="2"/>
                    <a:pt x="59" y="0"/>
                    <a:pt x="40" y="0"/>
                  </a:cubicBezTo>
                  <a:cubicBezTo>
                    <a:pt x="21" y="0"/>
                    <a:pt x="9" y="2"/>
                    <a:pt x="3" y="3"/>
                  </a:cubicBezTo>
                  <a:cubicBezTo>
                    <a:pt x="1" y="4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ADE0E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49" name="Freeform 37"/>
            <p:cNvSpPr>
              <a:spLocks noChangeAspect="1"/>
            </p:cNvSpPr>
            <p:nvPr/>
          </p:nvSpPr>
          <p:spPr bwMode="auto">
            <a:xfrm>
              <a:off x="1559" y="1485"/>
              <a:ext cx="10" cy="510"/>
            </a:xfrm>
            <a:custGeom>
              <a:avLst/>
              <a:gdLst>
                <a:gd name="T0" fmla="*/ 2147483647 w 4"/>
                <a:gd name="T1" fmla="*/ 2147483647 h 191"/>
                <a:gd name="T2" fmla="*/ 0 w 4"/>
                <a:gd name="T3" fmla="*/ 0 h 191"/>
                <a:gd name="T4" fmla="*/ 0 w 4"/>
                <a:gd name="T5" fmla="*/ 2147483647 h 191"/>
                <a:gd name="T6" fmla="*/ 2147483647 w 4"/>
                <a:gd name="T7" fmla="*/ 2147483647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91"/>
                <a:gd name="T14" fmla="*/ 4 w 4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91">
                  <a:moveTo>
                    <a:pt x="4" y="190"/>
                  </a:moveTo>
                  <a:cubicBezTo>
                    <a:pt x="2" y="90"/>
                    <a:pt x="0" y="0"/>
                    <a:pt x="0" y="0"/>
                  </a:cubicBezTo>
                  <a:cubicBezTo>
                    <a:pt x="0" y="14"/>
                    <a:pt x="0" y="97"/>
                    <a:pt x="0" y="191"/>
                  </a:cubicBezTo>
                  <a:cubicBezTo>
                    <a:pt x="1" y="190"/>
                    <a:pt x="3" y="190"/>
                    <a:pt x="4" y="19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50" name="Freeform 38"/>
            <p:cNvSpPr>
              <a:spLocks noChangeAspect="1"/>
            </p:cNvSpPr>
            <p:nvPr/>
          </p:nvSpPr>
          <p:spPr bwMode="auto">
            <a:xfrm>
              <a:off x="1556" y="1485"/>
              <a:ext cx="3" cy="534"/>
            </a:xfrm>
            <a:custGeom>
              <a:avLst/>
              <a:gdLst>
                <a:gd name="T0" fmla="*/ 2147483647 w 1"/>
                <a:gd name="T1" fmla="*/ 2147483647 h 200"/>
                <a:gd name="T2" fmla="*/ 2147483647 w 1"/>
                <a:gd name="T3" fmla="*/ 0 h 200"/>
                <a:gd name="T4" fmla="*/ 0 w 1"/>
                <a:gd name="T5" fmla="*/ 2147483647 h 200"/>
                <a:gd name="T6" fmla="*/ 2147483647 w 1"/>
                <a:gd name="T7" fmla="*/ 2147483647 h 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00"/>
                <a:gd name="T14" fmla="*/ 1 w 1"/>
                <a:gd name="T15" fmla="*/ 200 h 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00">
                  <a:moveTo>
                    <a:pt x="1" y="195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5"/>
                    <a:pt x="1" y="200"/>
                    <a:pt x="1" y="195"/>
                  </a:cubicBezTo>
                  <a:close/>
                </a:path>
              </a:pathLst>
            </a:custGeom>
            <a:solidFill>
              <a:srgbClr val="79CDE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51" name="Freeform 39"/>
            <p:cNvSpPr>
              <a:spLocks noChangeAspect="1"/>
            </p:cNvSpPr>
            <p:nvPr/>
          </p:nvSpPr>
          <p:spPr bwMode="auto">
            <a:xfrm>
              <a:off x="1731" y="1485"/>
              <a:ext cx="10" cy="523"/>
            </a:xfrm>
            <a:custGeom>
              <a:avLst/>
              <a:gdLst>
                <a:gd name="T0" fmla="*/ 2147483647 w 4"/>
                <a:gd name="T1" fmla="*/ 2147483647 h 196"/>
                <a:gd name="T2" fmla="*/ 2147483647 w 4"/>
                <a:gd name="T3" fmla="*/ 0 h 196"/>
                <a:gd name="T4" fmla="*/ 0 w 4"/>
                <a:gd name="T5" fmla="*/ 2147483647 h 196"/>
                <a:gd name="T6" fmla="*/ 2147483647 w 4"/>
                <a:gd name="T7" fmla="*/ 2147483647 h 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96"/>
                <a:gd name="T14" fmla="*/ 4 w 4"/>
                <a:gd name="T15" fmla="*/ 196 h 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96">
                  <a:moveTo>
                    <a:pt x="4" y="196"/>
                  </a:moveTo>
                  <a:cubicBezTo>
                    <a:pt x="4" y="103"/>
                    <a:pt x="4" y="14"/>
                    <a:pt x="4" y="0"/>
                  </a:cubicBezTo>
                  <a:cubicBezTo>
                    <a:pt x="4" y="0"/>
                    <a:pt x="2" y="96"/>
                    <a:pt x="0" y="196"/>
                  </a:cubicBezTo>
                  <a:cubicBezTo>
                    <a:pt x="1" y="196"/>
                    <a:pt x="3" y="196"/>
                    <a:pt x="4" y="196"/>
                  </a:cubicBezTo>
                  <a:close/>
                </a:path>
              </a:pathLst>
            </a:custGeom>
            <a:solidFill>
              <a:srgbClr val="A8DFE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52" name="Freeform 40"/>
            <p:cNvSpPr>
              <a:spLocks noChangeAspect="1"/>
            </p:cNvSpPr>
            <p:nvPr/>
          </p:nvSpPr>
          <p:spPr bwMode="auto">
            <a:xfrm>
              <a:off x="1706" y="2189"/>
              <a:ext cx="35" cy="675"/>
            </a:xfrm>
            <a:custGeom>
              <a:avLst/>
              <a:gdLst>
                <a:gd name="T0" fmla="*/ 2147483647 w 14"/>
                <a:gd name="T1" fmla="*/ 2147483647 h 253"/>
                <a:gd name="T2" fmla="*/ 2147483647 w 14"/>
                <a:gd name="T3" fmla="*/ 2147483647 h 253"/>
                <a:gd name="T4" fmla="*/ 0 w 14"/>
                <a:gd name="T5" fmla="*/ 2147483647 h 253"/>
                <a:gd name="T6" fmla="*/ 2147483647 w 14"/>
                <a:gd name="T7" fmla="*/ 2147483647 h 253"/>
                <a:gd name="T8" fmla="*/ 2147483647 w 14"/>
                <a:gd name="T9" fmla="*/ 2147483647 h 253"/>
                <a:gd name="T10" fmla="*/ 2147483647 w 14"/>
                <a:gd name="T11" fmla="*/ 0 h 253"/>
                <a:gd name="T12" fmla="*/ 2147483647 w 14"/>
                <a:gd name="T13" fmla="*/ 2147483647 h 253"/>
                <a:gd name="T14" fmla="*/ 2147483647 w 14"/>
                <a:gd name="T15" fmla="*/ 214748364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53"/>
                <a:gd name="T26" fmla="*/ 14 w 14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79CDE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53" name="Freeform 41"/>
            <p:cNvSpPr>
              <a:spLocks noChangeAspect="1"/>
            </p:cNvSpPr>
            <p:nvPr/>
          </p:nvSpPr>
          <p:spPr bwMode="auto">
            <a:xfrm>
              <a:off x="1689" y="1963"/>
              <a:ext cx="57" cy="914"/>
            </a:xfrm>
            <a:custGeom>
              <a:avLst/>
              <a:gdLst>
                <a:gd name="T0" fmla="*/ 2147483647 w 23"/>
                <a:gd name="T1" fmla="*/ 0 h 343"/>
                <a:gd name="T2" fmla="*/ 2147483647 w 23"/>
                <a:gd name="T3" fmla="*/ 2147483647 h 343"/>
                <a:gd name="T4" fmla="*/ 0 w 23"/>
                <a:gd name="T5" fmla="*/ 2147483647 h 343"/>
                <a:gd name="T6" fmla="*/ 0 w 23"/>
                <a:gd name="T7" fmla="*/ 2147483647 h 343"/>
                <a:gd name="T8" fmla="*/ 2147483647 w 23"/>
                <a:gd name="T9" fmla="*/ 2147483647 h 343"/>
                <a:gd name="T10" fmla="*/ 2147483647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43"/>
                <a:gd name="T20" fmla="*/ 23 w 2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54" name="Freeform 42"/>
            <p:cNvSpPr>
              <a:spLocks noChangeAspect="1"/>
            </p:cNvSpPr>
            <p:nvPr/>
          </p:nvSpPr>
          <p:spPr bwMode="auto">
            <a:xfrm>
              <a:off x="1564" y="1480"/>
              <a:ext cx="177" cy="27"/>
            </a:xfrm>
            <a:custGeom>
              <a:avLst/>
              <a:gdLst>
                <a:gd name="T0" fmla="*/ 0 w 71"/>
                <a:gd name="T1" fmla="*/ 0 h 10"/>
                <a:gd name="T2" fmla="*/ 2147483647 w 71"/>
                <a:gd name="T3" fmla="*/ 0 h 10"/>
                <a:gd name="T4" fmla="*/ 0 w 71"/>
                <a:gd name="T5" fmla="*/ 0 h 10"/>
                <a:gd name="T6" fmla="*/ 0 60000 65536"/>
                <a:gd name="T7" fmla="*/ 0 60000 65536"/>
                <a:gd name="T8" fmla="*/ 0 60000 65536"/>
                <a:gd name="T9" fmla="*/ 0 w 71"/>
                <a:gd name="T10" fmla="*/ 0 h 10"/>
                <a:gd name="T11" fmla="*/ 71 w 7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10">
                  <a:moveTo>
                    <a:pt x="0" y="0"/>
                  </a:moveTo>
                  <a:cubicBezTo>
                    <a:pt x="6" y="3"/>
                    <a:pt x="53" y="6"/>
                    <a:pt x="71" y="0"/>
                  </a:cubicBezTo>
                  <a:cubicBezTo>
                    <a:pt x="60" y="4"/>
                    <a:pt x="21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55" name="Freeform 43"/>
            <p:cNvSpPr>
              <a:spLocks noChangeAspect="1"/>
            </p:cNvSpPr>
            <p:nvPr/>
          </p:nvSpPr>
          <p:spPr bwMode="auto">
            <a:xfrm>
              <a:off x="1559" y="1992"/>
              <a:ext cx="40" cy="877"/>
            </a:xfrm>
            <a:custGeom>
              <a:avLst/>
              <a:gdLst>
                <a:gd name="T0" fmla="*/ 0 w 16"/>
                <a:gd name="T1" fmla="*/ 2147483647 h 329"/>
                <a:gd name="T2" fmla="*/ 2147483647 w 16"/>
                <a:gd name="T3" fmla="*/ 2147483647 h 329"/>
                <a:gd name="T4" fmla="*/ 2147483647 w 16"/>
                <a:gd name="T5" fmla="*/ 2147483647 h 329"/>
                <a:gd name="T6" fmla="*/ 2147483647 w 16"/>
                <a:gd name="T7" fmla="*/ 0 h 329"/>
                <a:gd name="T8" fmla="*/ 0 w 16"/>
                <a:gd name="T9" fmla="*/ 2147483647 h 329"/>
                <a:gd name="T10" fmla="*/ 0 w 16"/>
                <a:gd name="T11" fmla="*/ 2147483647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9"/>
                <a:gd name="T20" fmla="*/ 16 w 16"/>
                <a:gd name="T21" fmla="*/ 329 h 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9">
                  <a:moveTo>
                    <a:pt x="0" y="283"/>
                  </a:moveTo>
                  <a:cubicBezTo>
                    <a:pt x="0" y="306"/>
                    <a:pt x="6" y="321"/>
                    <a:pt x="16" y="329"/>
                  </a:cubicBezTo>
                  <a:cubicBezTo>
                    <a:pt x="4" y="303"/>
                    <a:pt x="9" y="284"/>
                    <a:pt x="9" y="253"/>
                  </a:cubicBezTo>
                  <a:cubicBezTo>
                    <a:pt x="9" y="222"/>
                    <a:pt x="7" y="105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lnTo>
                    <a:pt x="0" y="2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56" name="Freeform 44"/>
            <p:cNvSpPr>
              <a:spLocks noChangeAspect="1"/>
            </p:cNvSpPr>
            <p:nvPr/>
          </p:nvSpPr>
          <p:spPr bwMode="auto">
            <a:xfrm>
              <a:off x="1554" y="2019"/>
              <a:ext cx="27" cy="832"/>
            </a:xfrm>
            <a:custGeom>
              <a:avLst/>
              <a:gdLst>
                <a:gd name="T0" fmla="*/ 0 w 11"/>
                <a:gd name="T1" fmla="*/ 2147483647 h 312"/>
                <a:gd name="T2" fmla="*/ 2147483647 w 11"/>
                <a:gd name="T3" fmla="*/ 2147483647 h 312"/>
                <a:gd name="T4" fmla="*/ 2147483647 w 11"/>
                <a:gd name="T5" fmla="*/ 2147483647 h 312"/>
                <a:gd name="T6" fmla="*/ 2147483647 w 11"/>
                <a:gd name="T7" fmla="*/ 0 h 312"/>
                <a:gd name="T8" fmla="*/ 2147483647 w 11"/>
                <a:gd name="T9" fmla="*/ 0 h 312"/>
                <a:gd name="T10" fmla="*/ 0 w 11"/>
                <a:gd name="T11" fmla="*/ 2147483647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12"/>
                <a:gd name="T20" fmla="*/ 11 w 11"/>
                <a:gd name="T21" fmla="*/ 312 h 3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12">
                  <a:moveTo>
                    <a:pt x="0" y="273"/>
                  </a:moveTo>
                  <a:cubicBezTo>
                    <a:pt x="0" y="290"/>
                    <a:pt x="5" y="303"/>
                    <a:pt x="11" y="312"/>
                  </a:cubicBezTo>
                  <a:cubicBezTo>
                    <a:pt x="5" y="303"/>
                    <a:pt x="3" y="290"/>
                    <a:pt x="3" y="27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273"/>
                  </a:lnTo>
                  <a:close/>
                </a:path>
              </a:pathLst>
            </a:custGeom>
            <a:solidFill>
              <a:srgbClr val="F2457E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57" name="Freeform 45"/>
            <p:cNvSpPr>
              <a:spLocks noChangeAspect="1"/>
            </p:cNvSpPr>
            <p:nvPr/>
          </p:nvSpPr>
          <p:spPr bwMode="auto">
            <a:xfrm>
              <a:off x="1654" y="2016"/>
              <a:ext cx="87" cy="867"/>
            </a:xfrm>
            <a:custGeom>
              <a:avLst/>
              <a:gdLst>
                <a:gd name="T0" fmla="*/ 2147483647 w 35"/>
                <a:gd name="T1" fmla="*/ 0 h 325"/>
                <a:gd name="T2" fmla="*/ 2147483647 w 35"/>
                <a:gd name="T3" fmla="*/ 2147483647 h 325"/>
                <a:gd name="T4" fmla="*/ 2147483647 w 35"/>
                <a:gd name="T5" fmla="*/ 2147483647 h 325"/>
                <a:gd name="T6" fmla="*/ 0 w 35"/>
                <a:gd name="T7" fmla="*/ 2147483647 h 325"/>
                <a:gd name="T8" fmla="*/ 2147483647 w 35"/>
                <a:gd name="T9" fmla="*/ 2147483647 h 325"/>
                <a:gd name="T10" fmla="*/ 2147483647 w 35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25"/>
                <a:gd name="T20" fmla="*/ 35 w 35"/>
                <a:gd name="T21" fmla="*/ 325 h 3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25">
                  <a:moveTo>
                    <a:pt x="35" y="0"/>
                  </a:moveTo>
                  <a:cubicBezTo>
                    <a:pt x="34" y="0"/>
                    <a:pt x="32" y="2"/>
                    <a:pt x="31" y="2"/>
                  </a:cubicBezTo>
                  <a:cubicBezTo>
                    <a:pt x="28" y="107"/>
                    <a:pt x="26" y="213"/>
                    <a:pt x="26" y="244"/>
                  </a:cubicBezTo>
                  <a:cubicBezTo>
                    <a:pt x="26" y="305"/>
                    <a:pt x="15" y="317"/>
                    <a:pt x="0" y="325"/>
                  </a:cubicBezTo>
                  <a:cubicBezTo>
                    <a:pt x="23" y="325"/>
                    <a:pt x="35" y="308"/>
                    <a:pt x="35" y="27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F2457E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58" name="Freeform 46"/>
            <p:cNvSpPr>
              <a:spLocks noChangeAspect="1"/>
            </p:cNvSpPr>
            <p:nvPr/>
          </p:nvSpPr>
          <p:spPr bwMode="auto">
            <a:xfrm>
              <a:off x="1706" y="2189"/>
              <a:ext cx="35" cy="675"/>
            </a:xfrm>
            <a:custGeom>
              <a:avLst/>
              <a:gdLst>
                <a:gd name="T0" fmla="*/ 2147483647 w 14"/>
                <a:gd name="T1" fmla="*/ 2147483647 h 253"/>
                <a:gd name="T2" fmla="*/ 2147483647 w 14"/>
                <a:gd name="T3" fmla="*/ 2147483647 h 253"/>
                <a:gd name="T4" fmla="*/ 0 w 14"/>
                <a:gd name="T5" fmla="*/ 2147483647 h 253"/>
                <a:gd name="T6" fmla="*/ 2147483647 w 14"/>
                <a:gd name="T7" fmla="*/ 2147483647 h 253"/>
                <a:gd name="T8" fmla="*/ 2147483647 w 14"/>
                <a:gd name="T9" fmla="*/ 2147483647 h 253"/>
                <a:gd name="T10" fmla="*/ 2147483647 w 14"/>
                <a:gd name="T11" fmla="*/ 0 h 253"/>
                <a:gd name="T12" fmla="*/ 2147483647 w 14"/>
                <a:gd name="T13" fmla="*/ 2147483647 h 253"/>
                <a:gd name="T14" fmla="*/ 2147483647 w 14"/>
                <a:gd name="T15" fmla="*/ 214748364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53"/>
                <a:gd name="T26" fmla="*/ 14 w 14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EE015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59" name="Freeform 47"/>
            <p:cNvSpPr>
              <a:spLocks noChangeAspect="1"/>
            </p:cNvSpPr>
            <p:nvPr/>
          </p:nvSpPr>
          <p:spPr bwMode="auto">
            <a:xfrm>
              <a:off x="1689" y="1963"/>
              <a:ext cx="57" cy="914"/>
            </a:xfrm>
            <a:custGeom>
              <a:avLst/>
              <a:gdLst>
                <a:gd name="T0" fmla="*/ 2147483647 w 23"/>
                <a:gd name="T1" fmla="*/ 0 h 343"/>
                <a:gd name="T2" fmla="*/ 2147483647 w 23"/>
                <a:gd name="T3" fmla="*/ 2147483647 h 343"/>
                <a:gd name="T4" fmla="*/ 0 w 23"/>
                <a:gd name="T5" fmla="*/ 2147483647 h 343"/>
                <a:gd name="T6" fmla="*/ 0 w 23"/>
                <a:gd name="T7" fmla="*/ 2147483647 h 343"/>
                <a:gd name="T8" fmla="*/ 2147483647 w 23"/>
                <a:gd name="T9" fmla="*/ 2147483647 h 343"/>
                <a:gd name="T10" fmla="*/ 2147483647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43"/>
                <a:gd name="T20" fmla="*/ 23 w 2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60" name="Oval 48"/>
            <p:cNvSpPr>
              <a:spLocks noChangeAspect="1" noChangeArrowheads="1"/>
            </p:cNvSpPr>
            <p:nvPr/>
          </p:nvSpPr>
          <p:spPr bwMode="auto">
            <a:xfrm>
              <a:off x="1539" y="1440"/>
              <a:ext cx="222" cy="35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61" name="Freeform 49"/>
            <p:cNvSpPr>
              <a:spLocks noChangeAspect="1"/>
            </p:cNvSpPr>
            <p:nvPr/>
          </p:nvSpPr>
          <p:spPr bwMode="auto">
            <a:xfrm>
              <a:off x="1551" y="1445"/>
              <a:ext cx="198" cy="22"/>
            </a:xfrm>
            <a:custGeom>
              <a:avLst/>
              <a:gdLst>
                <a:gd name="T0" fmla="*/ 2147483647 w 79"/>
                <a:gd name="T1" fmla="*/ 2147483647 h 8"/>
                <a:gd name="T2" fmla="*/ 2147483647 w 79"/>
                <a:gd name="T3" fmla="*/ 0 h 8"/>
                <a:gd name="T4" fmla="*/ 2147483647 w 79"/>
                <a:gd name="T5" fmla="*/ 2147483647 h 8"/>
                <a:gd name="T6" fmla="*/ 2147483647 w 79"/>
                <a:gd name="T7" fmla="*/ 2147483647 h 8"/>
                <a:gd name="T8" fmla="*/ 2147483647 w 79"/>
                <a:gd name="T9" fmla="*/ 2147483647 h 8"/>
                <a:gd name="T10" fmla="*/ 2147483647 w 79"/>
                <a:gd name="T11" fmla="*/ 2147483647 h 8"/>
                <a:gd name="T12" fmla="*/ 2147483647 w 7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8"/>
                <a:gd name="T23" fmla="*/ 79 w 7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62" name="Freeform 50"/>
            <p:cNvSpPr>
              <a:spLocks noChangeAspect="1"/>
            </p:cNvSpPr>
            <p:nvPr/>
          </p:nvSpPr>
          <p:spPr bwMode="auto">
            <a:xfrm>
              <a:off x="1539" y="1456"/>
              <a:ext cx="222" cy="1451"/>
            </a:xfrm>
            <a:custGeom>
              <a:avLst/>
              <a:gdLst>
                <a:gd name="T0" fmla="*/ 0 w 89"/>
                <a:gd name="T1" fmla="*/ 2147483647 h 544"/>
                <a:gd name="T2" fmla="*/ 2147483647 w 89"/>
                <a:gd name="T3" fmla="*/ 2147483647 h 544"/>
                <a:gd name="T4" fmla="*/ 2147483647 w 89"/>
                <a:gd name="T5" fmla="*/ 2147483647 h 544"/>
                <a:gd name="T6" fmla="*/ 2147483647 w 89"/>
                <a:gd name="T7" fmla="*/ 0 h 544"/>
                <a:gd name="T8" fmla="*/ 2147483647 w 89"/>
                <a:gd name="T9" fmla="*/ 2147483647 h 544"/>
                <a:gd name="T10" fmla="*/ 0 w 89"/>
                <a:gd name="T11" fmla="*/ 0 h 544"/>
                <a:gd name="T12" fmla="*/ 0 w 89"/>
                <a:gd name="T13" fmla="*/ 2147483647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544"/>
                <a:gd name="T23" fmla="*/ 89 w 89"/>
                <a:gd name="T24" fmla="*/ 544 h 5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63" name="Oval 51"/>
            <p:cNvSpPr>
              <a:spLocks noChangeAspect="1" noChangeArrowheads="1"/>
            </p:cNvSpPr>
            <p:nvPr/>
          </p:nvSpPr>
          <p:spPr bwMode="auto">
            <a:xfrm>
              <a:off x="1619" y="2003"/>
              <a:ext cx="35" cy="3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64" name="Oval 52"/>
            <p:cNvSpPr>
              <a:spLocks noChangeAspect="1" noChangeArrowheads="1"/>
            </p:cNvSpPr>
            <p:nvPr/>
          </p:nvSpPr>
          <p:spPr bwMode="auto">
            <a:xfrm>
              <a:off x="1659" y="2011"/>
              <a:ext cx="22" cy="2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65" name="Oval 53"/>
            <p:cNvSpPr>
              <a:spLocks noChangeAspect="1" noChangeArrowheads="1"/>
            </p:cNvSpPr>
            <p:nvPr/>
          </p:nvSpPr>
          <p:spPr bwMode="auto">
            <a:xfrm>
              <a:off x="1586" y="2008"/>
              <a:ext cx="23" cy="2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</p:grpSp>
      <p:sp>
        <p:nvSpPr>
          <p:cNvPr id="66" name="Line 636"/>
          <p:cNvSpPr>
            <a:spLocks noChangeShapeType="1"/>
          </p:cNvSpPr>
          <p:nvPr/>
        </p:nvSpPr>
        <p:spPr bwMode="auto">
          <a:xfrm>
            <a:off x="5262238" y="2167653"/>
            <a:ext cx="4763" cy="323005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67" name="Line 636"/>
          <p:cNvSpPr>
            <a:spLocks noChangeShapeType="1"/>
          </p:cNvSpPr>
          <p:nvPr/>
        </p:nvSpPr>
        <p:spPr bwMode="auto">
          <a:xfrm>
            <a:off x="5568120" y="2060182"/>
            <a:ext cx="899231" cy="0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dash"/>
            <a:round/>
            <a:headEnd type="none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68" name="Rectangle 54"/>
          <p:cNvSpPr>
            <a:spLocks noChangeArrowheads="1"/>
          </p:cNvSpPr>
          <p:nvPr/>
        </p:nvSpPr>
        <p:spPr bwMode="auto">
          <a:xfrm>
            <a:off x="5116781" y="1883597"/>
            <a:ext cx="34176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M2</a:t>
            </a:r>
          </a:p>
        </p:txBody>
      </p:sp>
      <p:grpSp>
        <p:nvGrpSpPr>
          <p:cNvPr id="69" name="Group 12"/>
          <p:cNvGrpSpPr>
            <a:grpSpLocks/>
          </p:cNvGrpSpPr>
          <p:nvPr/>
        </p:nvGrpSpPr>
        <p:grpSpPr bwMode="auto">
          <a:xfrm rot="20398399">
            <a:off x="3063097" y="1732535"/>
            <a:ext cx="113828" cy="85085"/>
            <a:chOff x="302951" y="1291646"/>
            <a:chExt cx="2228694" cy="4345842"/>
          </a:xfrm>
          <a:solidFill>
            <a:srgbClr val="CC9966"/>
          </a:solidFill>
        </p:grpSpPr>
        <p:sp>
          <p:nvSpPr>
            <p:cNvPr id="70" name="Freeform 81"/>
            <p:cNvSpPr>
              <a:spLocks/>
            </p:cNvSpPr>
            <p:nvPr/>
          </p:nvSpPr>
          <p:spPr bwMode="auto">
            <a:xfrm rot="5400000">
              <a:off x="-755623" y="2350220"/>
              <a:ext cx="4345842" cy="2228694"/>
            </a:xfrm>
            <a:custGeom>
              <a:avLst/>
              <a:gdLst>
                <a:gd name="T0" fmla="*/ 2147483647 w 252"/>
                <a:gd name="T1" fmla="*/ 2147483647 h 158"/>
                <a:gd name="T2" fmla="*/ 2147483647 w 252"/>
                <a:gd name="T3" fmla="*/ 2147483647 h 158"/>
                <a:gd name="T4" fmla="*/ 2147483647 w 252"/>
                <a:gd name="T5" fmla="*/ 2147483647 h 158"/>
                <a:gd name="T6" fmla="*/ 2147483647 w 252"/>
                <a:gd name="T7" fmla="*/ 2147483647 h 158"/>
                <a:gd name="T8" fmla="*/ 2147483647 w 252"/>
                <a:gd name="T9" fmla="*/ 0 h 158"/>
                <a:gd name="T10" fmla="*/ 2147483647 w 252"/>
                <a:gd name="T11" fmla="*/ 2147483647 h 158"/>
                <a:gd name="T12" fmla="*/ 2147483647 w 252"/>
                <a:gd name="T13" fmla="*/ 2147483647 h 158"/>
                <a:gd name="T14" fmla="*/ 2147483647 w 252"/>
                <a:gd name="T15" fmla="*/ 2147483647 h 158"/>
                <a:gd name="T16" fmla="*/ 2147483647 w 252"/>
                <a:gd name="T17" fmla="*/ 2147483647 h 158"/>
                <a:gd name="T18" fmla="*/ 2147483647 w 252"/>
                <a:gd name="T19" fmla="*/ 2147483647 h 158"/>
                <a:gd name="T20" fmla="*/ 2147483647 w 252"/>
                <a:gd name="T21" fmla="*/ 2147483647 h 158"/>
                <a:gd name="T22" fmla="*/ 2147483647 w 252"/>
                <a:gd name="T23" fmla="*/ 2147483647 h 158"/>
                <a:gd name="T24" fmla="*/ 2147483647 w 252"/>
                <a:gd name="T25" fmla="*/ 2147483647 h 158"/>
                <a:gd name="T26" fmla="*/ 2147483647 w 252"/>
                <a:gd name="T27" fmla="*/ 2147483647 h 158"/>
                <a:gd name="T28" fmla="*/ 2147483647 w 252"/>
                <a:gd name="T29" fmla="*/ 2147483647 h 158"/>
                <a:gd name="T30" fmla="*/ 2147483647 w 252"/>
                <a:gd name="T31" fmla="*/ 2147483647 h 158"/>
                <a:gd name="T32" fmla="*/ 2147483647 w 252"/>
                <a:gd name="T33" fmla="*/ 2147483647 h 158"/>
                <a:gd name="T34" fmla="*/ 2147483647 w 252"/>
                <a:gd name="T35" fmla="*/ 2147483647 h 158"/>
                <a:gd name="T36" fmla="*/ 2147483647 w 252"/>
                <a:gd name="T37" fmla="*/ 2147483647 h 158"/>
                <a:gd name="T38" fmla="*/ 2147483647 w 252"/>
                <a:gd name="T39" fmla="*/ 2147483647 h 158"/>
                <a:gd name="T40" fmla="*/ 2147483647 w 252"/>
                <a:gd name="T41" fmla="*/ 2147483647 h 158"/>
                <a:gd name="T42" fmla="*/ 2147483647 w 252"/>
                <a:gd name="T43" fmla="*/ 2147483647 h 158"/>
                <a:gd name="T44" fmla="*/ 2147483647 w 252"/>
                <a:gd name="T45" fmla="*/ 2147483647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2"/>
                <a:gd name="T70" fmla="*/ 0 h 158"/>
                <a:gd name="T71" fmla="*/ 252 w 252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2" h="158">
                  <a:moveTo>
                    <a:pt x="44" y="65"/>
                  </a:moveTo>
                  <a:cubicBezTo>
                    <a:pt x="48" y="53"/>
                    <a:pt x="52" y="58"/>
                    <a:pt x="53" y="44"/>
                  </a:cubicBezTo>
                  <a:cubicBezTo>
                    <a:pt x="54" y="39"/>
                    <a:pt x="57" y="20"/>
                    <a:pt x="61" y="17"/>
                  </a:cubicBezTo>
                  <a:cubicBezTo>
                    <a:pt x="76" y="9"/>
                    <a:pt x="70" y="34"/>
                    <a:pt x="83" y="26"/>
                  </a:cubicBezTo>
                  <a:cubicBezTo>
                    <a:pt x="94" y="18"/>
                    <a:pt x="87" y="1"/>
                    <a:pt x="107" y="0"/>
                  </a:cubicBezTo>
                  <a:cubicBezTo>
                    <a:pt x="117" y="0"/>
                    <a:pt x="128" y="6"/>
                    <a:pt x="138" y="8"/>
                  </a:cubicBezTo>
                  <a:cubicBezTo>
                    <a:pt x="150" y="10"/>
                    <a:pt x="161" y="4"/>
                    <a:pt x="173" y="7"/>
                  </a:cubicBezTo>
                  <a:cubicBezTo>
                    <a:pt x="187" y="11"/>
                    <a:pt x="189" y="23"/>
                    <a:pt x="199" y="32"/>
                  </a:cubicBezTo>
                  <a:cubicBezTo>
                    <a:pt x="208" y="40"/>
                    <a:pt x="223" y="43"/>
                    <a:pt x="231" y="53"/>
                  </a:cubicBezTo>
                  <a:cubicBezTo>
                    <a:pt x="252" y="81"/>
                    <a:pt x="198" y="77"/>
                    <a:pt x="215" y="98"/>
                  </a:cubicBezTo>
                  <a:cubicBezTo>
                    <a:pt x="221" y="107"/>
                    <a:pt x="235" y="109"/>
                    <a:pt x="236" y="121"/>
                  </a:cubicBezTo>
                  <a:cubicBezTo>
                    <a:pt x="237" y="130"/>
                    <a:pt x="225" y="141"/>
                    <a:pt x="216" y="144"/>
                  </a:cubicBezTo>
                  <a:cubicBezTo>
                    <a:pt x="207" y="146"/>
                    <a:pt x="199" y="147"/>
                    <a:pt x="185" y="140"/>
                  </a:cubicBezTo>
                  <a:cubicBezTo>
                    <a:pt x="177" y="136"/>
                    <a:pt x="166" y="119"/>
                    <a:pt x="160" y="123"/>
                  </a:cubicBezTo>
                  <a:cubicBezTo>
                    <a:pt x="152" y="129"/>
                    <a:pt x="170" y="141"/>
                    <a:pt x="159" y="150"/>
                  </a:cubicBezTo>
                  <a:cubicBezTo>
                    <a:pt x="149" y="158"/>
                    <a:pt x="126" y="151"/>
                    <a:pt x="117" y="143"/>
                  </a:cubicBezTo>
                  <a:cubicBezTo>
                    <a:pt x="111" y="137"/>
                    <a:pt x="111" y="128"/>
                    <a:pt x="104" y="124"/>
                  </a:cubicBezTo>
                  <a:cubicBezTo>
                    <a:pt x="96" y="118"/>
                    <a:pt x="88" y="123"/>
                    <a:pt x="79" y="121"/>
                  </a:cubicBezTo>
                  <a:cubicBezTo>
                    <a:pt x="68" y="118"/>
                    <a:pt x="67" y="114"/>
                    <a:pt x="56" y="116"/>
                  </a:cubicBezTo>
                  <a:cubicBezTo>
                    <a:pt x="45" y="118"/>
                    <a:pt x="44" y="122"/>
                    <a:pt x="32" y="116"/>
                  </a:cubicBezTo>
                  <a:cubicBezTo>
                    <a:pt x="12" y="106"/>
                    <a:pt x="0" y="82"/>
                    <a:pt x="29" y="87"/>
                  </a:cubicBezTo>
                  <a:cubicBezTo>
                    <a:pt x="38" y="89"/>
                    <a:pt x="40" y="92"/>
                    <a:pt x="46" y="83"/>
                  </a:cubicBezTo>
                  <a:cubicBezTo>
                    <a:pt x="51" y="76"/>
                    <a:pt x="40" y="77"/>
                    <a:pt x="44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1" name="Freeform 82"/>
            <p:cNvSpPr>
              <a:spLocks/>
            </p:cNvSpPr>
            <p:nvPr/>
          </p:nvSpPr>
          <p:spPr bwMode="auto">
            <a:xfrm rot="5400000">
              <a:off x="51316" y="2875425"/>
              <a:ext cx="1503799" cy="778190"/>
            </a:xfrm>
            <a:custGeom>
              <a:avLst/>
              <a:gdLst>
                <a:gd name="T0" fmla="*/ 2147483647 w 87"/>
                <a:gd name="T1" fmla="*/ 2147483647 h 55"/>
                <a:gd name="T2" fmla="*/ 2147483647 w 87"/>
                <a:gd name="T3" fmla="*/ 2147483647 h 55"/>
                <a:gd name="T4" fmla="*/ 2147483647 w 87"/>
                <a:gd name="T5" fmla="*/ 2147483647 h 55"/>
                <a:gd name="T6" fmla="*/ 2147483647 w 87"/>
                <a:gd name="T7" fmla="*/ 2147483647 h 55"/>
                <a:gd name="T8" fmla="*/ 2147483647 w 87"/>
                <a:gd name="T9" fmla="*/ 2147483647 h 55"/>
                <a:gd name="T10" fmla="*/ 2147483647 w 87"/>
                <a:gd name="T11" fmla="*/ 2147483647 h 55"/>
                <a:gd name="T12" fmla="*/ 2147483647 w 87"/>
                <a:gd name="T13" fmla="*/ 2147483647 h 55"/>
                <a:gd name="T14" fmla="*/ 0 w 87"/>
                <a:gd name="T15" fmla="*/ 0 h 55"/>
                <a:gd name="T16" fmla="*/ 2147483647 w 87"/>
                <a:gd name="T17" fmla="*/ 2147483647 h 55"/>
                <a:gd name="T18" fmla="*/ 2147483647 w 87"/>
                <a:gd name="T19" fmla="*/ 2147483647 h 55"/>
                <a:gd name="T20" fmla="*/ 2147483647 w 87"/>
                <a:gd name="T21" fmla="*/ 2147483647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55"/>
                <a:gd name="T35" fmla="*/ 87 w 87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55">
                  <a:moveTo>
                    <a:pt x="37" y="24"/>
                  </a:moveTo>
                  <a:cubicBezTo>
                    <a:pt x="48" y="38"/>
                    <a:pt x="51" y="50"/>
                    <a:pt x="70" y="54"/>
                  </a:cubicBezTo>
                  <a:cubicBezTo>
                    <a:pt x="75" y="54"/>
                    <a:pt x="83" y="55"/>
                    <a:pt x="85" y="50"/>
                  </a:cubicBezTo>
                  <a:cubicBezTo>
                    <a:pt x="87" y="46"/>
                    <a:pt x="85" y="35"/>
                    <a:pt x="84" y="30"/>
                  </a:cubicBezTo>
                  <a:cubicBezTo>
                    <a:pt x="82" y="33"/>
                    <a:pt x="78" y="41"/>
                    <a:pt x="75" y="43"/>
                  </a:cubicBezTo>
                  <a:cubicBezTo>
                    <a:pt x="65" y="48"/>
                    <a:pt x="61" y="29"/>
                    <a:pt x="56" y="24"/>
                  </a:cubicBezTo>
                  <a:cubicBezTo>
                    <a:pt x="48" y="16"/>
                    <a:pt x="38" y="15"/>
                    <a:pt x="27" y="12"/>
                  </a:cubicBezTo>
                  <a:cubicBezTo>
                    <a:pt x="18" y="9"/>
                    <a:pt x="9" y="2"/>
                    <a:pt x="0" y="0"/>
                  </a:cubicBezTo>
                  <a:cubicBezTo>
                    <a:pt x="3" y="7"/>
                    <a:pt x="15" y="13"/>
                    <a:pt x="22" y="16"/>
                  </a:cubicBezTo>
                  <a:cubicBezTo>
                    <a:pt x="26" y="18"/>
                    <a:pt x="32" y="19"/>
                    <a:pt x="36" y="21"/>
                  </a:cubicBezTo>
                  <a:cubicBezTo>
                    <a:pt x="38" y="23"/>
                    <a:pt x="38" y="26"/>
                    <a:pt x="41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2" name="Freeform 83"/>
            <p:cNvSpPr>
              <a:spLocks/>
            </p:cNvSpPr>
            <p:nvPr/>
          </p:nvSpPr>
          <p:spPr bwMode="auto">
            <a:xfrm rot="5400000">
              <a:off x="366460" y="2079003"/>
              <a:ext cx="1365836" cy="370567"/>
            </a:xfrm>
            <a:custGeom>
              <a:avLst/>
              <a:gdLst>
                <a:gd name="T0" fmla="*/ 0 w 79"/>
                <a:gd name="T1" fmla="*/ 2147483647 h 26"/>
                <a:gd name="T2" fmla="*/ 2147483647 w 79"/>
                <a:gd name="T3" fmla="*/ 2147483647 h 26"/>
                <a:gd name="T4" fmla="*/ 2147483647 w 79"/>
                <a:gd name="T5" fmla="*/ 2147483647 h 26"/>
                <a:gd name="T6" fmla="*/ 2147483647 w 79"/>
                <a:gd name="T7" fmla="*/ 2147483647 h 26"/>
                <a:gd name="T8" fmla="*/ 2147483647 w 79"/>
                <a:gd name="T9" fmla="*/ 2147483647 h 26"/>
                <a:gd name="T10" fmla="*/ 2147483647 w 79"/>
                <a:gd name="T11" fmla="*/ 2147483647 h 26"/>
                <a:gd name="T12" fmla="*/ 2147483647 w 79"/>
                <a:gd name="T13" fmla="*/ 2147483647 h 26"/>
                <a:gd name="T14" fmla="*/ 2147483647 w 79"/>
                <a:gd name="T15" fmla="*/ 2147483647 h 26"/>
                <a:gd name="T16" fmla="*/ 2147483647 w 79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26"/>
                <a:gd name="T29" fmla="*/ 79 w 79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26">
                  <a:moveTo>
                    <a:pt x="0" y="2"/>
                  </a:moveTo>
                  <a:cubicBezTo>
                    <a:pt x="5" y="16"/>
                    <a:pt x="21" y="24"/>
                    <a:pt x="35" y="19"/>
                  </a:cubicBezTo>
                  <a:cubicBezTo>
                    <a:pt x="43" y="17"/>
                    <a:pt x="46" y="17"/>
                    <a:pt x="54" y="20"/>
                  </a:cubicBezTo>
                  <a:cubicBezTo>
                    <a:pt x="61" y="23"/>
                    <a:pt x="71" y="26"/>
                    <a:pt x="79" y="23"/>
                  </a:cubicBezTo>
                  <a:cubicBezTo>
                    <a:pt x="74" y="24"/>
                    <a:pt x="62" y="19"/>
                    <a:pt x="58" y="16"/>
                  </a:cubicBezTo>
                  <a:cubicBezTo>
                    <a:pt x="52" y="13"/>
                    <a:pt x="52" y="7"/>
                    <a:pt x="48" y="3"/>
                  </a:cubicBezTo>
                  <a:cubicBezTo>
                    <a:pt x="47" y="10"/>
                    <a:pt x="34" y="10"/>
                    <a:pt x="28" y="11"/>
                  </a:cubicBezTo>
                  <a:cubicBezTo>
                    <a:pt x="21" y="11"/>
                    <a:pt x="15" y="8"/>
                    <a:pt x="8" y="4"/>
                  </a:cubicBezTo>
                  <a:cubicBezTo>
                    <a:pt x="5" y="3"/>
                    <a:pt x="3" y="0"/>
                    <a:pt x="1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3" name="Freeform 84"/>
            <p:cNvSpPr>
              <a:spLocks/>
            </p:cNvSpPr>
            <p:nvPr/>
          </p:nvSpPr>
          <p:spPr bwMode="auto">
            <a:xfrm rot="5400000">
              <a:off x="27254" y="4296925"/>
              <a:ext cx="1483105" cy="508206"/>
            </a:xfrm>
            <a:custGeom>
              <a:avLst/>
              <a:gdLst>
                <a:gd name="T0" fmla="*/ 2147483647 w 86"/>
                <a:gd name="T1" fmla="*/ 2147483647 h 36"/>
                <a:gd name="T2" fmla="*/ 2147483647 w 86"/>
                <a:gd name="T3" fmla="*/ 2147483647 h 36"/>
                <a:gd name="T4" fmla="*/ 2147483647 w 86"/>
                <a:gd name="T5" fmla="*/ 2147483647 h 36"/>
                <a:gd name="T6" fmla="*/ 2147483647 w 86"/>
                <a:gd name="T7" fmla="*/ 2147483647 h 36"/>
                <a:gd name="T8" fmla="*/ 2147483647 w 86"/>
                <a:gd name="T9" fmla="*/ 2147483647 h 36"/>
                <a:gd name="T10" fmla="*/ 2147483647 w 86"/>
                <a:gd name="T11" fmla="*/ 2147483647 h 36"/>
                <a:gd name="T12" fmla="*/ 2147483647 w 86"/>
                <a:gd name="T13" fmla="*/ 2147483647 h 36"/>
                <a:gd name="T14" fmla="*/ 2147483647 w 86"/>
                <a:gd name="T15" fmla="*/ 214748364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36"/>
                <a:gd name="T26" fmla="*/ 86 w 86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36">
                  <a:moveTo>
                    <a:pt x="28" y="15"/>
                  </a:moveTo>
                  <a:cubicBezTo>
                    <a:pt x="35" y="26"/>
                    <a:pt x="48" y="36"/>
                    <a:pt x="62" y="34"/>
                  </a:cubicBezTo>
                  <a:cubicBezTo>
                    <a:pt x="74" y="32"/>
                    <a:pt x="86" y="25"/>
                    <a:pt x="83" y="10"/>
                  </a:cubicBezTo>
                  <a:cubicBezTo>
                    <a:pt x="79" y="18"/>
                    <a:pt x="73" y="25"/>
                    <a:pt x="64" y="25"/>
                  </a:cubicBezTo>
                  <a:cubicBezTo>
                    <a:pt x="55" y="25"/>
                    <a:pt x="48" y="15"/>
                    <a:pt x="41" y="10"/>
                  </a:cubicBezTo>
                  <a:cubicBezTo>
                    <a:pt x="33" y="5"/>
                    <a:pt x="23" y="0"/>
                    <a:pt x="14" y="2"/>
                  </a:cubicBezTo>
                  <a:cubicBezTo>
                    <a:pt x="7" y="3"/>
                    <a:pt x="0" y="13"/>
                    <a:pt x="1" y="21"/>
                  </a:cubicBezTo>
                  <a:cubicBezTo>
                    <a:pt x="6" y="10"/>
                    <a:pt x="20" y="12"/>
                    <a:pt x="28" y="1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" name="Freeform 85"/>
            <p:cNvSpPr>
              <a:spLocks/>
            </p:cNvSpPr>
            <p:nvPr/>
          </p:nvSpPr>
          <p:spPr bwMode="auto">
            <a:xfrm rot="5400000">
              <a:off x="1295932" y="4563149"/>
              <a:ext cx="793289" cy="831128"/>
            </a:xfrm>
            <a:custGeom>
              <a:avLst/>
              <a:gdLst>
                <a:gd name="T0" fmla="*/ 2147483647 w 46"/>
                <a:gd name="T1" fmla="*/ 2147483647 h 59"/>
                <a:gd name="T2" fmla="*/ 2147483647 w 46"/>
                <a:gd name="T3" fmla="*/ 2147483647 h 59"/>
                <a:gd name="T4" fmla="*/ 2147483647 w 46"/>
                <a:gd name="T5" fmla="*/ 2147483647 h 59"/>
                <a:gd name="T6" fmla="*/ 2147483647 w 46"/>
                <a:gd name="T7" fmla="*/ 2147483647 h 59"/>
                <a:gd name="T8" fmla="*/ 2147483647 w 46"/>
                <a:gd name="T9" fmla="*/ 2147483647 h 59"/>
                <a:gd name="T10" fmla="*/ 2147483647 w 46"/>
                <a:gd name="T11" fmla="*/ 2147483647 h 59"/>
                <a:gd name="T12" fmla="*/ 0 w 46"/>
                <a:gd name="T13" fmla="*/ 0 h 59"/>
                <a:gd name="T14" fmla="*/ 2147483647 w 46"/>
                <a:gd name="T15" fmla="*/ 214748364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59"/>
                <a:gd name="T26" fmla="*/ 46 w 46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59">
                  <a:moveTo>
                    <a:pt x="19" y="13"/>
                  </a:moveTo>
                  <a:cubicBezTo>
                    <a:pt x="25" y="20"/>
                    <a:pt x="46" y="27"/>
                    <a:pt x="37" y="39"/>
                  </a:cubicBezTo>
                  <a:cubicBezTo>
                    <a:pt x="32" y="47"/>
                    <a:pt x="16" y="46"/>
                    <a:pt x="17" y="59"/>
                  </a:cubicBezTo>
                  <a:cubicBezTo>
                    <a:pt x="15" y="54"/>
                    <a:pt x="8" y="48"/>
                    <a:pt x="7" y="43"/>
                  </a:cubicBezTo>
                  <a:cubicBezTo>
                    <a:pt x="5" y="34"/>
                    <a:pt x="14" y="41"/>
                    <a:pt x="20" y="36"/>
                  </a:cubicBezTo>
                  <a:cubicBezTo>
                    <a:pt x="28" y="29"/>
                    <a:pt x="19" y="20"/>
                    <a:pt x="13" y="16"/>
                  </a:cubicBezTo>
                  <a:cubicBezTo>
                    <a:pt x="5" y="11"/>
                    <a:pt x="4" y="9"/>
                    <a:pt x="0" y="0"/>
                  </a:cubicBezTo>
                  <a:cubicBezTo>
                    <a:pt x="0" y="9"/>
                    <a:pt x="17" y="11"/>
                    <a:pt x="23" y="1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5" name="Freeform 86"/>
            <p:cNvSpPr>
              <a:spLocks/>
            </p:cNvSpPr>
            <p:nvPr/>
          </p:nvSpPr>
          <p:spPr bwMode="auto">
            <a:xfrm rot="5400000">
              <a:off x="1313174" y="3523850"/>
              <a:ext cx="986437" cy="550556"/>
            </a:xfrm>
            <a:custGeom>
              <a:avLst/>
              <a:gdLst>
                <a:gd name="T0" fmla="*/ 2147483647 w 57"/>
                <a:gd name="T1" fmla="*/ 2147483647 h 39"/>
                <a:gd name="T2" fmla="*/ 2147483647 w 57"/>
                <a:gd name="T3" fmla="*/ 0 h 39"/>
                <a:gd name="T4" fmla="*/ 2147483647 w 57"/>
                <a:gd name="T5" fmla="*/ 2147483647 h 39"/>
                <a:gd name="T6" fmla="*/ 0 w 57"/>
                <a:gd name="T7" fmla="*/ 2147483647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39"/>
                <a:gd name="T14" fmla="*/ 57 w 57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39">
                  <a:moveTo>
                    <a:pt x="16" y="21"/>
                  </a:moveTo>
                  <a:cubicBezTo>
                    <a:pt x="25" y="28"/>
                    <a:pt x="55" y="12"/>
                    <a:pt x="57" y="0"/>
                  </a:cubicBezTo>
                  <a:cubicBezTo>
                    <a:pt x="56" y="15"/>
                    <a:pt x="48" y="31"/>
                    <a:pt x="33" y="35"/>
                  </a:cubicBezTo>
                  <a:cubicBezTo>
                    <a:pt x="17" y="39"/>
                    <a:pt x="13" y="23"/>
                    <a:pt x="0" y="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" name="Freeform 87"/>
            <p:cNvSpPr>
              <a:spLocks/>
            </p:cNvSpPr>
            <p:nvPr/>
          </p:nvSpPr>
          <p:spPr bwMode="auto">
            <a:xfrm rot="5400000">
              <a:off x="1790906" y="2378752"/>
              <a:ext cx="565649" cy="322922"/>
            </a:xfrm>
            <a:custGeom>
              <a:avLst/>
              <a:gdLst>
                <a:gd name="T0" fmla="*/ 2147483647 w 33"/>
                <a:gd name="T1" fmla="*/ 2147483647 h 23"/>
                <a:gd name="T2" fmla="*/ 2147483647 w 33"/>
                <a:gd name="T3" fmla="*/ 2147483647 h 23"/>
                <a:gd name="T4" fmla="*/ 2147483647 w 33"/>
                <a:gd name="T5" fmla="*/ 2147483647 h 23"/>
                <a:gd name="T6" fmla="*/ 2147483647 w 33"/>
                <a:gd name="T7" fmla="*/ 2147483647 h 23"/>
                <a:gd name="T8" fmla="*/ 0 w 33"/>
                <a:gd name="T9" fmla="*/ 2147483647 h 23"/>
                <a:gd name="T10" fmla="*/ 2147483647 w 33"/>
                <a:gd name="T11" fmla="*/ 2147483647 h 23"/>
                <a:gd name="T12" fmla="*/ 2147483647 w 33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23"/>
                <a:gd name="T23" fmla="*/ 33 w 3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23">
                  <a:moveTo>
                    <a:pt x="12" y="1"/>
                  </a:moveTo>
                  <a:cubicBezTo>
                    <a:pt x="16" y="8"/>
                    <a:pt x="27" y="12"/>
                    <a:pt x="33" y="4"/>
                  </a:cubicBezTo>
                  <a:cubicBezTo>
                    <a:pt x="30" y="11"/>
                    <a:pt x="22" y="23"/>
                    <a:pt x="13" y="17"/>
                  </a:cubicBezTo>
                  <a:cubicBezTo>
                    <a:pt x="10" y="15"/>
                    <a:pt x="11" y="12"/>
                    <a:pt x="8" y="13"/>
                  </a:cubicBezTo>
                  <a:cubicBezTo>
                    <a:pt x="4" y="13"/>
                    <a:pt x="2" y="19"/>
                    <a:pt x="0" y="22"/>
                  </a:cubicBezTo>
                  <a:cubicBezTo>
                    <a:pt x="1" y="18"/>
                    <a:pt x="1" y="13"/>
                    <a:pt x="3" y="9"/>
                  </a:cubicBezTo>
                  <a:cubicBezTo>
                    <a:pt x="4" y="6"/>
                    <a:pt x="7" y="3"/>
                    <a:pt x="9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7" name="Freeform 88"/>
            <p:cNvSpPr>
              <a:spLocks/>
            </p:cNvSpPr>
            <p:nvPr/>
          </p:nvSpPr>
          <p:spPr bwMode="auto">
            <a:xfrm rot="5400000">
              <a:off x="1182760" y="4798403"/>
              <a:ext cx="469075" cy="312335"/>
            </a:xfrm>
            <a:custGeom>
              <a:avLst/>
              <a:gdLst>
                <a:gd name="T0" fmla="*/ 0 w 27"/>
                <a:gd name="T1" fmla="*/ 2147483647 h 22"/>
                <a:gd name="T2" fmla="*/ 2147483647 w 27"/>
                <a:gd name="T3" fmla="*/ 2147483647 h 22"/>
                <a:gd name="T4" fmla="*/ 2147483647 w 27"/>
                <a:gd name="T5" fmla="*/ 2147483647 h 22"/>
                <a:gd name="T6" fmla="*/ 2147483647 w 27"/>
                <a:gd name="T7" fmla="*/ 0 h 22"/>
                <a:gd name="T8" fmla="*/ 2147483647 w 27"/>
                <a:gd name="T9" fmla="*/ 2147483647 h 22"/>
                <a:gd name="T10" fmla="*/ 2147483647 w 27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2"/>
                <a:gd name="T20" fmla="*/ 27 w 27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2">
                  <a:moveTo>
                    <a:pt x="0" y="6"/>
                  </a:moveTo>
                  <a:cubicBezTo>
                    <a:pt x="4" y="12"/>
                    <a:pt x="5" y="17"/>
                    <a:pt x="10" y="22"/>
                  </a:cubicBezTo>
                  <a:cubicBezTo>
                    <a:pt x="9" y="18"/>
                    <a:pt x="10" y="14"/>
                    <a:pt x="13" y="10"/>
                  </a:cubicBezTo>
                  <a:cubicBezTo>
                    <a:pt x="17" y="6"/>
                    <a:pt x="26" y="5"/>
                    <a:pt x="27" y="0"/>
                  </a:cubicBezTo>
                  <a:cubicBezTo>
                    <a:pt x="22" y="2"/>
                    <a:pt x="17" y="5"/>
                    <a:pt x="12" y="7"/>
                  </a:cubicBezTo>
                  <a:cubicBezTo>
                    <a:pt x="7" y="8"/>
                    <a:pt x="4" y="6"/>
                    <a:pt x="1" y="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8" name="Freeform 89"/>
            <p:cNvSpPr>
              <a:spLocks/>
            </p:cNvSpPr>
            <p:nvPr/>
          </p:nvSpPr>
          <p:spPr bwMode="auto">
            <a:xfrm rot="5400000">
              <a:off x="193696" y="3422862"/>
              <a:ext cx="848474" cy="407623"/>
            </a:xfrm>
            <a:custGeom>
              <a:avLst/>
              <a:gdLst>
                <a:gd name="T0" fmla="*/ 2147483647 w 49"/>
                <a:gd name="T1" fmla="*/ 2147483647 h 29"/>
                <a:gd name="T2" fmla="*/ 2147483647 w 49"/>
                <a:gd name="T3" fmla="*/ 2147483647 h 29"/>
                <a:gd name="T4" fmla="*/ 2147483647 w 49"/>
                <a:gd name="T5" fmla="*/ 2147483647 h 29"/>
                <a:gd name="T6" fmla="*/ 2147483647 w 49"/>
                <a:gd name="T7" fmla="*/ 2147483647 h 29"/>
                <a:gd name="T8" fmla="*/ 0 w 49"/>
                <a:gd name="T9" fmla="*/ 0 h 29"/>
                <a:gd name="T10" fmla="*/ 2147483647 w 49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9"/>
                <a:gd name="T20" fmla="*/ 49 w 4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9">
                  <a:moveTo>
                    <a:pt x="16" y="23"/>
                  </a:moveTo>
                  <a:cubicBezTo>
                    <a:pt x="23" y="24"/>
                    <a:pt x="34" y="29"/>
                    <a:pt x="41" y="26"/>
                  </a:cubicBezTo>
                  <a:cubicBezTo>
                    <a:pt x="49" y="23"/>
                    <a:pt x="46" y="12"/>
                    <a:pt x="44" y="6"/>
                  </a:cubicBezTo>
                  <a:cubicBezTo>
                    <a:pt x="36" y="14"/>
                    <a:pt x="33" y="26"/>
                    <a:pt x="19" y="18"/>
                  </a:cubicBezTo>
                  <a:cubicBezTo>
                    <a:pt x="11" y="14"/>
                    <a:pt x="7" y="5"/>
                    <a:pt x="0" y="0"/>
                  </a:cubicBezTo>
                  <a:cubicBezTo>
                    <a:pt x="3" y="9"/>
                    <a:pt x="11" y="22"/>
                    <a:pt x="22" y="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" name="Freeform 90"/>
            <p:cNvSpPr>
              <a:spLocks/>
            </p:cNvSpPr>
            <p:nvPr/>
          </p:nvSpPr>
          <p:spPr bwMode="auto">
            <a:xfrm rot="5400000">
              <a:off x="234523" y="4617605"/>
              <a:ext cx="793289" cy="211752"/>
            </a:xfrm>
            <a:custGeom>
              <a:avLst/>
              <a:gdLst>
                <a:gd name="T0" fmla="*/ 2147483647 w 46"/>
                <a:gd name="T1" fmla="*/ 0 h 15"/>
                <a:gd name="T2" fmla="*/ 2147483647 w 46"/>
                <a:gd name="T3" fmla="*/ 2147483647 h 15"/>
                <a:gd name="T4" fmla="*/ 2147483647 w 46"/>
                <a:gd name="T5" fmla="*/ 2147483647 h 15"/>
                <a:gd name="T6" fmla="*/ 0 w 46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15"/>
                <a:gd name="T14" fmla="*/ 46 w 4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15">
                  <a:moveTo>
                    <a:pt x="1" y="0"/>
                  </a:moveTo>
                  <a:cubicBezTo>
                    <a:pt x="5" y="6"/>
                    <a:pt x="14" y="11"/>
                    <a:pt x="21" y="13"/>
                  </a:cubicBezTo>
                  <a:cubicBezTo>
                    <a:pt x="28" y="14"/>
                    <a:pt x="43" y="14"/>
                    <a:pt x="46" y="6"/>
                  </a:cubicBezTo>
                  <a:cubicBezTo>
                    <a:pt x="32" y="15"/>
                    <a:pt x="12" y="9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" name="Freeform 91"/>
            <p:cNvSpPr>
              <a:spLocks/>
            </p:cNvSpPr>
            <p:nvPr/>
          </p:nvSpPr>
          <p:spPr bwMode="auto">
            <a:xfrm rot="5400000">
              <a:off x="598110" y="2366801"/>
              <a:ext cx="876067" cy="312335"/>
            </a:xfrm>
            <a:custGeom>
              <a:avLst/>
              <a:gdLst>
                <a:gd name="T0" fmla="*/ 0 w 51"/>
                <a:gd name="T1" fmla="*/ 2147483647 h 22"/>
                <a:gd name="T2" fmla="*/ 2147483647 w 51"/>
                <a:gd name="T3" fmla="*/ 2147483647 h 22"/>
                <a:gd name="T4" fmla="*/ 2147483647 w 51"/>
                <a:gd name="T5" fmla="*/ 2147483647 h 22"/>
                <a:gd name="T6" fmla="*/ 2147483647 w 51"/>
                <a:gd name="T7" fmla="*/ 2147483647 h 22"/>
                <a:gd name="T8" fmla="*/ 2147483647 w 51"/>
                <a:gd name="T9" fmla="*/ 2147483647 h 22"/>
                <a:gd name="T10" fmla="*/ 2147483647 w 51"/>
                <a:gd name="T11" fmla="*/ 0 h 22"/>
                <a:gd name="T12" fmla="*/ 2147483647 w 51"/>
                <a:gd name="T13" fmla="*/ 2147483647 h 22"/>
                <a:gd name="T14" fmla="*/ 2147483647 w 51"/>
                <a:gd name="T15" fmla="*/ 214748364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22"/>
                <a:gd name="T26" fmla="*/ 51 w 51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22">
                  <a:moveTo>
                    <a:pt x="0" y="16"/>
                  </a:moveTo>
                  <a:cubicBezTo>
                    <a:pt x="12" y="16"/>
                    <a:pt x="20" y="14"/>
                    <a:pt x="32" y="19"/>
                  </a:cubicBezTo>
                  <a:cubicBezTo>
                    <a:pt x="37" y="22"/>
                    <a:pt x="38" y="22"/>
                    <a:pt x="43" y="22"/>
                  </a:cubicBezTo>
                  <a:cubicBezTo>
                    <a:pt x="46" y="21"/>
                    <a:pt x="48" y="20"/>
                    <a:pt x="51" y="21"/>
                  </a:cubicBezTo>
                  <a:cubicBezTo>
                    <a:pt x="46" y="16"/>
                    <a:pt x="41" y="17"/>
                    <a:pt x="35" y="15"/>
                  </a:cubicBezTo>
                  <a:cubicBezTo>
                    <a:pt x="26" y="13"/>
                    <a:pt x="24" y="8"/>
                    <a:pt x="22" y="0"/>
                  </a:cubicBezTo>
                  <a:cubicBezTo>
                    <a:pt x="19" y="3"/>
                    <a:pt x="19" y="7"/>
                    <a:pt x="16" y="10"/>
                  </a:cubicBezTo>
                  <a:cubicBezTo>
                    <a:pt x="13" y="12"/>
                    <a:pt x="6" y="14"/>
                    <a:pt x="4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Freeform 92"/>
            <p:cNvSpPr>
              <a:spLocks/>
            </p:cNvSpPr>
            <p:nvPr/>
          </p:nvSpPr>
          <p:spPr bwMode="auto">
            <a:xfrm rot="3047831" flipV="1">
              <a:off x="1815524" y="3048297"/>
              <a:ext cx="735217" cy="99396"/>
            </a:xfrm>
            <a:custGeom>
              <a:avLst/>
              <a:gdLst>
                <a:gd name="T0" fmla="*/ 0 w 55"/>
                <a:gd name="T1" fmla="*/ 2147483647 h 17"/>
                <a:gd name="T2" fmla="*/ 2147483647 w 55"/>
                <a:gd name="T3" fmla="*/ 2147483647 h 17"/>
                <a:gd name="T4" fmla="*/ 2147483647 w 55"/>
                <a:gd name="T5" fmla="*/ 2147483647 h 17"/>
                <a:gd name="T6" fmla="*/ 2147483647 w 55"/>
                <a:gd name="T7" fmla="*/ 2147483647 h 17"/>
                <a:gd name="T8" fmla="*/ 2147483647 w 55"/>
                <a:gd name="T9" fmla="*/ 2147483647 h 17"/>
                <a:gd name="T10" fmla="*/ 0 w 55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17"/>
                <a:gd name="T20" fmla="*/ 55 w 55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17">
                  <a:moveTo>
                    <a:pt x="0" y="7"/>
                  </a:moveTo>
                  <a:cubicBezTo>
                    <a:pt x="7" y="0"/>
                    <a:pt x="12" y="2"/>
                    <a:pt x="20" y="5"/>
                  </a:cubicBezTo>
                  <a:cubicBezTo>
                    <a:pt x="32" y="10"/>
                    <a:pt x="42" y="10"/>
                    <a:pt x="55" y="9"/>
                  </a:cubicBezTo>
                  <a:cubicBezTo>
                    <a:pt x="50" y="11"/>
                    <a:pt x="45" y="13"/>
                    <a:pt x="40" y="15"/>
                  </a:cubicBezTo>
                  <a:cubicBezTo>
                    <a:pt x="33" y="17"/>
                    <a:pt x="34" y="16"/>
                    <a:pt x="27" y="13"/>
                  </a:cubicBezTo>
                  <a:cubicBezTo>
                    <a:pt x="18" y="9"/>
                    <a:pt x="10" y="8"/>
                    <a:pt x="0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" name="Freeform 93"/>
            <p:cNvSpPr>
              <a:spLocks/>
            </p:cNvSpPr>
            <p:nvPr/>
          </p:nvSpPr>
          <p:spPr bwMode="auto">
            <a:xfrm rot="5400000">
              <a:off x="1050175" y="4432403"/>
              <a:ext cx="448381" cy="651139"/>
            </a:xfrm>
            <a:custGeom>
              <a:avLst/>
              <a:gdLst>
                <a:gd name="T0" fmla="*/ 0 w 26"/>
                <a:gd name="T1" fmla="*/ 0 h 46"/>
                <a:gd name="T2" fmla="*/ 2147483647 w 26"/>
                <a:gd name="T3" fmla="*/ 2147483647 h 46"/>
                <a:gd name="T4" fmla="*/ 2147483647 w 26"/>
                <a:gd name="T5" fmla="*/ 2147483647 h 46"/>
                <a:gd name="T6" fmla="*/ 2147483647 w 26"/>
                <a:gd name="T7" fmla="*/ 2147483647 h 46"/>
                <a:gd name="T8" fmla="*/ 2147483647 w 26"/>
                <a:gd name="T9" fmla="*/ 2147483647 h 46"/>
                <a:gd name="T10" fmla="*/ 0 w 26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46"/>
                <a:gd name="T20" fmla="*/ 26 w 26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46">
                  <a:moveTo>
                    <a:pt x="0" y="0"/>
                  </a:moveTo>
                  <a:cubicBezTo>
                    <a:pt x="1" y="9"/>
                    <a:pt x="4" y="19"/>
                    <a:pt x="9" y="26"/>
                  </a:cubicBezTo>
                  <a:cubicBezTo>
                    <a:pt x="14" y="33"/>
                    <a:pt x="23" y="38"/>
                    <a:pt x="26" y="46"/>
                  </a:cubicBezTo>
                  <a:cubicBezTo>
                    <a:pt x="15" y="43"/>
                    <a:pt x="10" y="35"/>
                    <a:pt x="6" y="26"/>
                  </a:cubicBezTo>
                  <a:cubicBezTo>
                    <a:pt x="3" y="21"/>
                    <a:pt x="2" y="19"/>
                    <a:pt x="1" y="14"/>
                  </a:cubicBezTo>
                  <a:cubicBezTo>
                    <a:pt x="1" y="9"/>
                    <a:pt x="2" y="5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Freeform 94"/>
            <p:cNvSpPr>
              <a:spLocks/>
            </p:cNvSpPr>
            <p:nvPr/>
          </p:nvSpPr>
          <p:spPr bwMode="auto">
            <a:xfrm rot="5400000">
              <a:off x="-755623" y="2350220"/>
              <a:ext cx="4345842" cy="2228694"/>
            </a:xfrm>
            <a:custGeom>
              <a:avLst/>
              <a:gdLst>
                <a:gd name="T0" fmla="*/ 2147483647 w 252"/>
                <a:gd name="T1" fmla="*/ 2147483647 h 158"/>
                <a:gd name="T2" fmla="*/ 2147483647 w 252"/>
                <a:gd name="T3" fmla="*/ 2147483647 h 158"/>
                <a:gd name="T4" fmla="*/ 2147483647 w 252"/>
                <a:gd name="T5" fmla="*/ 2147483647 h 158"/>
                <a:gd name="T6" fmla="*/ 2147483647 w 252"/>
                <a:gd name="T7" fmla="*/ 2147483647 h 158"/>
                <a:gd name="T8" fmla="*/ 2147483647 w 252"/>
                <a:gd name="T9" fmla="*/ 0 h 158"/>
                <a:gd name="T10" fmla="*/ 2147483647 w 252"/>
                <a:gd name="T11" fmla="*/ 2147483647 h 158"/>
                <a:gd name="T12" fmla="*/ 2147483647 w 252"/>
                <a:gd name="T13" fmla="*/ 2147483647 h 158"/>
                <a:gd name="T14" fmla="*/ 2147483647 w 252"/>
                <a:gd name="T15" fmla="*/ 2147483647 h 158"/>
                <a:gd name="T16" fmla="*/ 2147483647 w 252"/>
                <a:gd name="T17" fmla="*/ 2147483647 h 158"/>
                <a:gd name="T18" fmla="*/ 2147483647 w 252"/>
                <a:gd name="T19" fmla="*/ 2147483647 h 158"/>
                <a:gd name="T20" fmla="*/ 2147483647 w 252"/>
                <a:gd name="T21" fmla="*/ 2147483647 h 158"/>
                <a:gd name="T22" fmla="*/ 2147483647 w 252"/>
                <a:gd name="T23" fmla="*/ 2147483647 h 158"/>
                <a:gd name="T24" fmla="*/ 2147483647 w 252"/>
                <a:gd name="T25" fmla="*/ 2147483647 h 158"/>
                <a:gd name="T26" fmla="*/ 2147483647 w 252"/>
                <a:gd name="T27" fmla="*/ 2147483647 h 158"/>
                <a:gd name="T28" fmla="*/ 2147483647 w 252"/>
                <a:gd name="T29" fmla="*/ 2147483647 h 158"/>
                <a:gd name="T30" fmla="*/ 2147483647 w 252"/>
                <a:gd name="T31" fmla="*/ 2147483647 h 158"/>
                <a:gd name="T32" fmla="*/ 2147483647 w 252"/>
                <a:gd name="T33" fmla="*/ 2147483647 h 158"/>
                <a:gd name="T34" fmla="*/ 2147483647 w 252"/>
                <a:gd name="T35" fmla="*/ 2147483647 h 158"/>
                <a:gd name="T36" fmla="*/ 2147483647 w 252"/>
                <a:gd name="T37" fmla="*/ 2147483647 h 158"/>
                <a:gd name="T38" fmla="*/ 2147483647 w 252"/>
                <a:gd name="T39" fmla="*/ 2147483647 h 158"/>
                <a:gd name="T40" fmla="*/ 2147483647 w 252"/>
                <a:gd name="T41" fmla="*/ 2147483647 h 158"/>
                <a:gd name="T42" fmla="*/ 2147483647 w 252"/>
                <a:gd name="T43" fmla="*/ 2147483647 h 158"/>
                <a:gd name="T44" fmla="*/ 2147483647 w 252"/>
                <a:gd name="T45" fmla="*/ 2147483647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2"/>
                <a:gd name="T70" fmla="*/ 0 h 158"/>
                <a:gd name="T71" fmla="*/ 252 w 252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2" h="158">
                  <a:moveTo>
                    <a:pt x="44" y="65"/>
                  </a:moveTo>
                  <a:cubicBezTo>
                    <a:pt x="48" y="53"/>
                    <a:pt x="52" y="58"/>
                    <a:pt x="53" y="44"/>
                  </a:cubicBezTo>
                  <a:cubicBezTo>
                    <a:pt x="54" y="39"/>
                    <a:pt x="57" y="20"/>
                    <a:pt x="61" y="17"/>
                  </a:cubicBezTo>
                  <a:cubicBezTo>
                    <a:pt x="76" y="9"/>
                    <a:pt x="70" y="34"/>
                    <a:pt x="83" y="26"/>
                  </a:cubicBezTo>
                  <a:cubicBezTo>
                    <a:pt x="94" y="18"/>
                    <a:pt x="87" y="1"/>
                    <a:pt x="107" y="0"/>
                  </a:cubicBezTo>
                  <a:cubicBezTo>
                    <a:pt x="117" y="0"/>
                    <a:pt x="128" y="6"/>
                    <a:pt x="138" y="8"/>
                  </a:cubicBezTo>
                  <a:cubicBezTo>
                    <a:pt x="150" y="10"/>
                    <a:pt x="161" y="4"/>
                    <a:pt x="173" y="7"/>
                  </a:cubicBezTo>
                  <a:cubicBezTo>
                    <a:pt x="187" y="11"/>
                    <a:pt x="189" y="23"/>
                    <a:pt x="199" y="32"/>
                  </a:cubicBezTo>
                  <a:cubicBezTo>
                    <a:pt x="208" y="40"/>
                    <a:pt x="223" y="43"/>
                    <a:pt x="231" y="53"/>
                  </a:cubicBezTo>
                  <a:cubicBezTo>
                    <a:pt x="252" y="81"/>
                    <a:pt x="198" y="77"/>
                    <a:pt x="215" y="98"/>
                  </a:cubicBezTo>
                  <a:cubicBezTo>
                    <a:pt x="221" y="107"/>
                    <a:pt x="235" y="109"/>
                    <a:pt x="236" y="121"/>
                  </a:cubicBezTo>
                  <a:cubicBezTo>
                    <a:pt x="237" y="130"/>
                    <a:pt x="225" y="141"/>
                    <a:pt x="216" y="144"/>
                  </a:cubicBezTo>
                  <a:cubicBezTo>
                    <a:pt x="207" y="146"/>
                    <a:pt x="199" y="147"/>
                    <a:pt x="185" y="140"/>
                  </a:cubicBezTo>
                  <a:cubicBezTo>
                    <a:pt x="177" y="136"/>
                    <a:pt x="166" y="119"/>
                    <a:pt x="160" y="123"/>
                  </a:cubicBezTo>
                  <a:cubicBezTo>
                    <a:pt x="152" y="129"/>
                    <a:pt x="170" y="141"/>
                    <a:pt x="159" y="150"/>
                  </a:cubicBezTo>
                  <a:cubicBezTo>
                    <a:pt x="149" y="158"/>
                    <a:pt x="126" y="151"/>
                    <a:pt x="117" y="143"/>
                  </a:cubicBezTo>
                  <a:cubicBezTo>
                    <a:pt x="111" y="137"/>
                    <a:pt x="111" y="128"/>
                    <a:pt x="104" y="124"/>
                  </a:cubicBezTo>
                  <a:cubicBezTo>
                    <a:pt x="96" y="118"/>
                    <a:pt x="88" y="123"/>
                    <a:pt x="79" y="121"/>
                  </a:cubicBezTo>
                  <a:cubicBezTo>
                    <a:pt x="68" y="118"/>
                    <a:pt x="67" y="114"/>
                    <a:pt x="56" y="116"/>
                  </a:cubicBezTo>
                  <a:cubicBezTo>
                    <a:pt x="45" y="118"/>
                    <a:pt x="44" y="122"/>
                    <a:pt x="32" y="116"/>
                  </a:cubicBezTo>
                  <a:cubicBezTo>
                    <a:pt x="12" y="106"/>
                    <a:pt x="0" y="82"/>
                    <a:pt x="29" y="87"/>
                  </a:cubicBezTo>
                  <a:cubicBezTo>
                    <a:pt x="38" y="89"/>
                    <a:pt x="40" y="92"/>
                    <a:pt x="46" y="83"/>
                  </a:cubicBezTo>
                  <a:cubicBezTo>
                    <a:pt x="51" y="76"/>
                    <a:pt x="40" y="77"/>
                    <a:pt x="44" y="65"/>
                  </a:cubicBezTo>
                  <a:close/>
                </a:path>
              </a:pathLst>
            </a:custGeom>
            <a:grp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Freeform 95"/>
            <p:cNvSpPr>
              <a:spLocks/>
            </p:cNvSpPr>
            <p:nvPr/>
          </p:nvSpPr>
          <p:spPr bwMode="auto">
            <a:xfrm rot="5400000">
              <a:off x="1339079" y="3526175"/>
              <a:ext cx="1241669" cy="497618"/>
            </a:xfrm>
            <a:custGeom>
              <a:avLst/>
              <a:gdLst>
                <a:gd name="T0" fmla="*/ 2147483647 w 72"/>
                <a:gd name="T1" fmla="*/ 0 h 35"/>
                <a:gd name="T2" fmla="*/ 2147483647 w 72"/>
                <a:gd name="T3" fmla="*/ 2147483647 h 35"/>
                <a:gd name="T4" fmla="*/ 0 w 72"/>
                <a:gd name="T5" fmla="*/ 2147483647 h 35"/>
                <a:gd name="T6" fmla="*/ 0 60000 65536"/>
                <a:gd name="T7" fmla="*/ 0 60000 65536"/>
                <a:gd name="T8" fmla="*/ 0 60000 65536"/>
                <a:gd name="T9" fmla="*/ 0 w 72"/>
                <a:gd name="T10" fmla="*/ 0 h 35"/>
                <a:gd name="T11" fmla="*/ 72 w 72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35">
                  <a:moveTo>
                    <a:pt x="64" y="0"/>
                  </a:moveTo>
                  <a:cubicBezTo>
                    <a:pt x="72" y="15"/>
                    <a:pt x="53" y="25"/>
                    <a:pt x="41" y="29"/>
                  </a:cubicBezTo>
                  <a:cubicBezTo>
                    <a:pt x="25" y="35"/>
                    <a:pt x="15" y="27"/>
                    <a:pt x="0" y="20"/>
                  </a:cubicBezTo>
                </a:path>
              </a:pathLst>
            </a:custGeom>
            <a:grp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Freeform 96"/>
            <p:cNvSpPr>
              <a:spLocks/>
            </p:cNvSpPr>
            <p:nvPr/>
          </p:nvSpPr>
          <p:spPr bwMode="auto">
            <a:xfrm rot="5400000">
              <a:off x="700459" y="2445732"/>
              <a:ext cx="724307" cy="651139"/>
            </a:xfrm>
            <a:custGeom>
              <a:avLst/>
              <a:gdLst>
                <a:gd name="T0" fmla="*/ 0 w 42"/>
                <a:gd name="T1" fmla="*/ 0 h 46"/>
                <a:gd name="T2" fmla="*/ 2147483647 w 42"/>
                <a:gd name="T3" fmla="*/ 2147483647 h 46"/>
                <a:gd name="T4" fmla="*/ 2147483647 w 42"/>
                <a:gd name="T5" fmla="*/ 2147483647 h 46"/>
                <a:gd name="T6" fmla="*/ 2147483647 w 42"/>
                <a:gd name="T7" fmla="*/ 2147483647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6"/>
                <a:gd name="T14" fmla="*/ 42 w 42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6">
                  <a:moveTo>
                    <a:pt x="0" y="0"/>
                  </a:moveTo>
                  <a:cubicBezTo>
                    <a:pt x="1" y="13"/>
                    <a:pt x="3" y="20"/>
                    <a:pt x="16" y="26"/>
                  </a:cubicBezTo>
                  <a:cubicBezTo>
                    <a:pt x="19" y="28"/>
                    <a:pt x="25" y="28"/>
                    <a:pt x="28" y="30"/>
                  </a:cubicBezTo>
                  <a:cubicBezTo>
                    <a:pt x="33" y="34"/>
                    <a:pt x="34" y="32"/>
                    <a:pt x="42" y="46"/>
                  </a:cubicBezTo>
                </a:path>
              </a:pathLst>
            </a:custGeom>
            <a:grp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" name="Freeform 97"/>
            <p:cNvSpPr>
              <a:spLocks/>
            </p:cNvSpPr>
            <p:nvPr/>
          </p:nvSpPr>
          <p:spPr bwMode="auto">
            <a:xfrm rot="5400000">
              <a:off x="1117793" y="4661563"/>
              <a:ext cx="344908" cy="365273"/>
            </a:xfrm>
            <a:custGeom>
              <a:avLst/>
              <a:gdLst>
                <a:gd name="T0" fmla="*/ 0 w 20"/>
                <a:gd name="T1" fmla="*/ 0 h 26"/>
                <a:gd name="T2" fmla="*/ 2147483647 w 20"/>
                <a:gd name="T3" fmla="*/ 2147483647 h 26"/>
                <a:gd name="T4" fmla="*/ 0 60000 65536"/>
                <a:gd name="T5" fmla="*/ 0 60000 65536"/>
                <a:gd name="T6" fmla="*/ 0 w 20"/>
                <a:gd name="T7" fmla="*/ 0 h 26"/>
                <a:gd name="T8" fmla="*/ 20 w 20"/>
                <a:gd name="T9" fmla="*/ 26 h 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26">
                  <a:moveTo>
                    <a:pt x="0" y="0"/>
                  </a:moveTo>
                  <a:cubicBezTo>
                    <a:pt x="3" y="10"/>
                    <a:pt x="12" y="19"/>
                    <a:pt x="20" y="26"/>
                  </a:cubicBezTo>
                </a:path>
              </a:pathLst>
            </a:custGeom>
            <a:grp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Freeform 98"/>
            <p:cNvSpPr>
              <a:spLocks/>
            </p:cNvSpPr>
            <p:nvPr/>
          </p:nvSpPr>
          <p:spPr bwMode="auto">
            <a:xfrm rot="5400000">
              <a:off x="557772" y="3800735"/>
              <a:ext cx="289723" cy="238221"/>
            </a:xfrm>
            <a:custGeom>
              <a:avLst/>
              <a:gdLst>
                <a:gd name="T0" fmla="*/ 2147483647 w 17"/>
                <a:gd name="T1" fmla="*/ 2147483647 h 17"/>
                <a:gd name="T2" fmla="*/ 0 w 17"/>
                <a:gd name="T3" fmla="*/ 2147483647 h 17"/>
                <a:gd name="T4" fmla="*/ 0 60000 65536"/>
                <a:gd name="T5" fmla="*/ 0 60000 65536"/>
                <a:gd name="T6" fmla="*/ 0 w 17"/>
                <a:gd name="T7" fmla="*/ 0 h 17"/>
                <a:gd name="T8" fmla="*/ 17 w 17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7">
                  <a:moveTo>
                    <a:pt x="17" y="2"/>
                  </a:moveTo>
                  <a:cubicBezTo>
                    <a:pt x="11" y="0"/>
                    <a:pt x="7" y="15"/>
                    <a:pt x="0" y="17"/>
                  </a:cubicBezTo>
                </a:path>
              </a:pathLst>
            </a:custGeom>
            <a:grp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Freeform 99"/>
            <p:cNvSpPr>
              <a:spLocks/>
            </p:cNvSpPr>
            <p:nvPr/>
          </p:nvSpPr>
          <p:spPr bwMode="auto">
            <a:xfrm rot="5400000">
              <a:off x="1142017" y="2053412"/>
              <a:ext cx="227639" cy="42350"/>
            </a:xfrm>
            <a:custGeom>
              <a:avLst/>
              <a:gdLst>
                <a:gd name="T0" fmla="*/ 0 w 13"/>
                <a:gd name="T1" fmla="*/ 0 h 3"/>
                <a:gd name="T2" fmla="*/ 2147483647 w 13"/>
                <a:gd name="T3" fmla="*/ 2147483647 h 3"/>
                <a:gd name="T4" fmla="*/ 0 60000 65536"/>
                <a:gd name="T5" fmla="*/ 0 60000 65536"/>
                <a:gd name="T6" fmla="*/ 0 w 13"/>
                <a:gd name="T7" fmla="*/ 0 h 3"/>
                <a:gd name="T8" fmla="*/ 13 w 13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" h="3">
                  <a:moveTo>
                    <a:pt x="0" y="0"/>
                  </a:moveTo>
                  <a:cubicBezTo>
                    <a:pt x="4" y="2"/>
                    <a:pt x="9" y="1"/>
                    <a:pt x="13" y="3"/>
                  </a:cubicBezTo>
                </a:path>
              </a:pathLst>
            </a:custGeom>
            <a:grp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" name="Freeform 100"/>
            <p:cNvSpPr>
              <a:spLocks/>
            </p:cNvSpPr>
            <p:nvPr/>
          </p:nvSpPr>
          <p:spPr bwMode="auto">
            <a:xfrm rot="5400000">
              <a:off x="1231531" y="2355970"/>
              <a:ext cx="186250" cy="127051"/>
            </a:xfrm>
            <a:custGeom>
              <a:avLst/>
              <a:gdLst>
                <a:gd name="T0" fmla="*/ 0 w 11"/>
                <a:gd name="T1" fmla="*/ 2147483647 h 9"/>
                <a:gd name="T2" fmla="*/ 2147483647 w 11"/>
                <a:gd name="T3" fmla="*/ 0 h 9"/>
                <a:gd name="T4" fmla="*/ 2147483647 w 11"/>
                <a:gd name="T5" fmla="*/ 2147483647 h 9"/>
                <a:gd name="T6" fmla="*/ 0 60000 65536"/>
                <a:gd name="T7" fmla="*/ 0 60000 65536"/>
                <a:gd name="T8" fmla="*/ 0 60000 65536"/>
                <a:gd name="T9" fmla="*/ 0 w 11"/>
                <a:gd name="T10" fmla="*/ 0 h 9"/>
                <a:gd name="T11" fmla="*/ 11 w 1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9">
                  <a:moveTo>
                    <a:pt x="0" y="5"/>
                  </a:moveTo>
                  <a:cubicBezTo>
                    <a:pt x="4" y="3"/>
                    <a:pt x="7" y="1"/>
                    <a:pt x="10" y="0"/>
                  </a:cubicBezTo>
                  <a:cubicBezTo>
                    <a:pt x="11" y="4"/>
                    <a:pt x="7" y="7"/>
                    <a:pt x="4" y="9"/>
                  </a:cubicBezTo>
                </a:path>
              </a:pathLst>
            </a:custGeom>
            <a:grpFill/>
            <a:ln w="7938">
              <a:solidFill>
                <a:srgbClr val="D1EEF5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0" name="Freeform 101"/>
            <p:cNvSpPr>
              <a:spLocks/>
            </p:cNvSpPr>
            <p:nvPr/>
          </p:nvSpPr>
          <p:spPr bwMode="auto">
            <a:xfrm rot="5400000">
              <a:off x="1811525" y="3103940"/>
              <a:ext cx="137963" cy="169402"/>
            </a:xfrm>
            <a:custGeom>
              <a:avLst/>
              <a:gdLst>
                <a:gd name="T0" fmla="*/ 0 w 8"/>
                <a:gd name="T1" fmla="*/ 2147483647 h 12"/>
                <a:gd name="T2" fmla="*/ 2147483647 w 8"/>
                <a:gd name="T3" fmla="*/ 0 h 12"/>
                <a:gd name="T4" fmla="*/ 2147483647 w 8"/>
                <a:gd name="T5" fmla="*/ 2147483647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0" y="10"/>
                  </a:moveTo>
                  <a:cubicBezTo>
                    <a:pt x="0" y="5"/>
                    <a:pt x="4" y="1"/>
                    <a:pt x="8" y="0"/>
                  </a:cubicBezTo>
                  <a:cubicBezTo>
                    <a:pt x="7" y="4"/>
                    <a:pt x="6" y="8"/>
                    <a:pt x="5" y="12"/>
                  </a:cubicBezTo>
                </a:path>
              </a:pathLst>
            </a:custGeom>
            <a:grpFill/>
            <a:ln w="7938">
              <a:solidFill>
                <a:srgbClr val="D1EEF5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1" name="Freeform 102"/>
            <p:cNvSpPr>
              <a:spLocks/>
            </p:cNvSpPr>
            <p:nvPr/>
          </p:nvSpPr>
          <p:spPr bwMode="auto">
            <a:xfrm rot="5400000">
              <a:off x="2044612" y="4170748"/>
              <a:ext cx="227639" cy="153520"/>
            </a:xfrm>
            <a:custGeom>
              <a:avLst/>
              <a:gdLst>
                <a:gd name="T0" fmla="*/ 2147483647 w 13"/>
                <a:gd name="T1" fmla="*/ 2147483647 h 11"/>
                <a:gd name="T2" fmla="*/ 2147483647 w 13"/>
                <a:gd name="T3" fmla="*/ 2147483647 h 11"/>
                <a:gd name="T4" fmla="*/ 2147483647 w 13"/>
                <a:gd name="T5" fmla="*/ 2147483647 h 11"/>
                <a:gd name="T6" fmla="*/ 0 60000 65536"/>
                <a:gd name="T7" fmla="*/ 0 60000 65536"/>
                <a:gd name="T8" fmla="*/ 0 60000 65536"/>
                <a:gd name="T9" fmla="*/ 0 w 13"/>
                <a:gd name="T10" fmla="*/ 0 h 11"/>
                <a:gd name="T11" fmla="*/ 13 w 1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1">
                  <a:moveTo>
                    <a:pt x="11" y="4"/>
                  </a:moveTo>
                  <a:cubicBezTo>
                    <a:pt x="9" y="2"/>
                    <a:pt x="0" y="0"/>
                    <a:pt x="1" y="5"/>
                  </a:cubicBezTo>
                  <a:cubicBezTo>
                    <a:pt x="2" y="11"/>
                    <a:pt x="12" y="6"/>
                    <a:pt x="13" y="9"/>
                  </a:cubicBezTo>
                </a:path>
              </a:pathLst>
            </a:custGeom>
            <a:grpFill/>
            <a:ln w="7938">
              <a:solidFill>
                <a:srgbClr val="D1EEF5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" name="Freeform 103"/>
            <p:cNvSpPr>
              <a:spLocks/>
            </p:cNvSpPr>
            <p:nvPr/>
          </p:nvSpPr>
          <p:spPr bwMode="auto">
            <a:xfrm rot="5400000">
              <a:off x="1318158" y="4601883"/>
              <a:ext cx="124167" cy="153520"/>
            </a:xfrm>
            <a:custGeom>
              <a:avLst/>
              <a:gdLst>
                <a:gd name="T0" fmla="*/ 2147483647 w 7"/>
                <a:gd name="T1" fmla="*/ 0 h 11"/>
                <a:gd name="T2" fmla="*/ 2147483647 w 7"/>
                <a:gd name="T3" fmla="*/ 2147483647 h 11"/>
                <a:gd name="T4" fmla="*/ 0 60000 65536"/>
                <a:gd name="T5" fmla="*/ 0 60000 65536"/>
                <a:gd name="T6" fmla="*/ 0 w 7"/>
                <a:gd name="T7" fmla="*/ 0 h 11"/>
                <a:gd name="T8" fmla="*/ 7 w 7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11">
                  <a:moveTo>
                    <a:pt x="6" y="0"/>
                  </a:moveTo>
                  <a:cubicBezTo>
                    <a:pt x="0" y="3"/>
                    <a:pt x="3" y="11"/>
                    <a:pt x="7" y="5"/>
                  </a:cubicBezTo>
                </a:path>
              </a:pathLst>
            </a:custGeom>
            <a:grpFill/>
            <a:ln w="7938">
              <a:solidFill>
                <a:srgbClr val="D1EEF5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" name="Freeform 104"/>
            <p:cNvSpPr>
              <a:spLocks/>
            </p:cNvSpPr>
            <p:nvPr/>
          </p:nvSpPr>
          <p:spPr bwMode="auto">
            <a:xfrm rot="5400000">
              <a:off x="1243885" y="2112930"/>
              <a:ext cx="34491" cy="116464"/>
            </a:xfrm>
            <a:custGeom>
              <a:avLst/>
              <a:gdLst>
                <a:gd name="T0" fmla="*/ 0 w 2"/>
                <a:gd name="T1" fmla="*/ 2147483647 h 8"/>
                <a:gd name="T2" fmla="*/ 2147483647 w 2"/>
                <a:gd name="T3" fmla="*/ 0 h 8"/>
                <a:gd name="T4" fmla="*/ 0 60000 65536"/>
                <a:gd name="T5" fmla="*/ 0 60000 65536"/>
                <a:gd name="T6" fmla="*/ 0 w 2"/>
                <a:gd name="T7" fmla="*/ 0 h 8"/>
                <a:gd name="T8" fmla="*/ 2 w 2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8">
                  <a:moveTo>
                    <a:pt x="0" y="8"/>
                  </a:moveTo>
                  <a:cubicBezTo>
                    <a:pt x="0" y="5"/>
                    <a:pt x="0" y="3"/>
                    <a:pt x="2" y="0"/>
                  </a:cubicBezTo>
                </a:path>
              </a:pathLst>
            </a:custGeom>
            <a:grpFill/>
            <a:ln w="7938">
              <a:solidFill>
                <a:srgbClr val="D1EEF5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900" dirty="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4" name="Rectangle 54"/>
          <p:cNvSpPr>
            <a:spLocks noChangeArrowheads="1"/>
          </p:cNvSpPr>
          <p:nvPr/>
        </p:nvSpPr>
        <p:spPr bwMode="auto">
          <a:xfrm>
            <a:off x="1761315" y="2174926"/>
            <a:ext cx="902811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25" b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anti-PD-1 (n=13)</a:t>
            </a:r>
          </a:p>
        </p:txBody>
      </p:sp>
      <p:sp>
        <p:nvSpPr>
          <p:cNvPr id="95" name="Rectangle 54"/>
          <p:cNvSpPr>
            <a:spLocks noChangeArrowheads="1"/>
          </p:cNvSpPr>
          <p:nvPr/>
        </p:nvSpPr>
        <p:spPr bwMode="auto">
          <a:xfrm>
            <a:off x="3545832" y="3638622"/>
            <a:ext cx="199874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latin typeface="Calibri" charset="0"/>
              </a:rPr>
              <a:t>Sorting of the 4 T cell fractions :</a:t>
            </a:r>
          </a:p>
          <a:p>
            <a:pPr algn="ctr"/>
            <a:r>
              <a:rPr lang="en-US" sz="900" b="1" dirty="0" err="1">
                <a:latin typeface="Calibri" charset="0"/>
              </a:rPr>
              <a:t>TCR</a:t>
            </a:r>
            <a:r>
              <a:rPr lang="en-US" sz="900" b="1" dirty="0" err="1">
                <a:latin typeface="Symbol" charset="2"/>
                <a:cs typeface="Symbol" charset="2"/>
              </a:rPr>
              <a:t>ab</a:t>
            </a:r>
            <a:r>
              <a:rPr lang="en-US" sz="900" b="1" dirty="0">
                <a:latin typeface="Calibri" charset="0"/>
              </a:rPr>
              <a:t>+ CD3+ CD8+ PD-1+/- TIGIT+/-</a:t>
            </a:r>
          </a:p>
        </p:txBody>
      </p:sp>
      <p:sp>
        <p:nvSpPr>
          <p:cNvPr id="96" name="Line 636"/>
          <p:cNvSpPr>
            <a:spLocks noChangeShapeType="1"/>
          </p:cNvSpPr>
          <p:nvPr/>
        </p:nvSpPr>
        <p:spPr bwMode="auto">
          <a:xfrm flipH="1">
            <a:off x="4583242" y="3204138"/>
            <a:ext cx="0" cy="350999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97" name="Rectangle 54"/>
          <p:cNvSpPr>
            <a:spLocks noChangeArrowheads="1"/>
          </p:cNvSpPr>
          <p:nvPr/>
        </p:nvSpPr>
        <p:spPr bwMode="auto">
          <a:xfrm>
            <a:off x="4435781" y="1883597"/>
            <a:ext cx="34176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M1</a:t>
            </a:r>
          </a:p>
        </p:txBody>
      </p:sp>
      <p:grpSp>
        <p:nvGrpSpPr>
          <p:cNvPr id="98" name="Group 29"/>
          <p:cNvGrpSpPr>
            <a:grpSpLocks noChangeAspect="1"/>
          </p:cNvGrpSpPr>
          <p:nvPr/>
        </p:nvGrpSpPr>
        <p:grpSpPr bwMode="auto">
          <a:xfrm>
            <a:off x="4558022" y="2668778"/>
            <a:ext cx="51197" cy="351234"/>
            <a:chOff x="1539" y="1440"/>
            <a:chExt cx="222" cy="1467"/>
          </a:xfrm>
        </p:grpSpPr>
        <p:sp>
          <p:nvSpPr>
            <p:cNvPr id="99" name="Freeform 30"/>
            <p:cNvSpPr>
              <a:spLocks noChangeAspect="1"/>
            </p:cNvSpPr>
            <p:nvPr/>
          </p:nvSpPr>
          <p:spPr bwMode="auto">
            <a:xfrm>
              <a:off x="1539" y="1456"/>
              <a:ext cx="222" cy="1451"/>
            </a:xfrm>
            <a:custGeom>
              <a:avLst/>
              <a:gdLst>
                <a:gd name="T0" fmla="*/ 0 w 89"/>
                <a:gd name="T1" fmla="*/ 2147483647 h 544"/>
                <a:gd name="T2" fmla="*/ 2147483647 w 89"/>
                <a:gd name="T3" fmla="*/ 2147483647 h 544"/>
                <a:gd name="T4" fmla="*/ 2147483647 w 89"/>
                <a:gd name="T5" fmla="*/ 2147483647 h 544"/>
                <a:gd name="T6" fmla="*/ 2147483647 w 89"/>
                <a:gd name="T7" fmla="*/ 0 h 544"/>
                <a:gd name="T8" fmla="*/ 2147483647 w 89"/>
                <a:gd name="T9" fmla="*/ 2147483647 h 544"/>
                <a:gd name="T10" fmla="*/ 0 w 89"/>
                <a:gd name="T11" fmla="*/ 0 h 544"/>
                <a:gd name="T12" fmla="*/ 0 w 89"/>
                <a:gd name="T13" fmla="*/ 2147483647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544"/>
                <a:gd name="T23" fmla="*/ 89 w 89"/>
                <a:gd name="T24" fmla="*/ 544 h 5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D9F1F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00" name="Freeform 31"/>
            <p:cNvSpPr>
              <a:spLocks noChangeAspect="1"/>
            </p:cNvSpPr>
            <p:nvPr/>
          </p:nvSpPr>
          <p:spPr bwMode="auto">
            <a:xfrm>
              <a:off x="1539" y="2003"/>
              <a:ext cx="222" cy="904"/>
            </a:xfrm>
            <a:custGeom>
              <a:avLst/>
              <a:gdLst>
                <a:gd name="T0" fmla="*/ 2147483647 w 89"/>
                <a:gd name="T1" fmla="*/ 2147483647 h 339"/>
                <a:gd name="T2" fmla="*/ 2147483647 w 89"/>
                <a:gd name="T3" fmla="*/ 2147483647 h 339"/>
                <a:gd name="T4" fmla="*/ 2147483647 w 89"/>
                <a:gd name="T5" fmla="*/ 0 h 339"/>
                <a:gd name="T6" fmla="*/ 0 w 89"/>
                <a:gd name="T7" fmla="*/ 0 h 339"/>
                <a:gd name="T8" fmla="*/ 0 w 89"/>
                <a:gd name="T9" fmla="*/ 2147483647 h 339"/>
                <a:gd name="T10" fmla="*/ 2147483647 w 89"/>
                <a:gd name="T11" fmla="*/ 2147483647 h 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339"/>
                <a:gd name="T20" fmla="*/ 89 w 89"/>
                <a:gd name="T21" fmla="*/ 339 h 3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339">
                  <a:moveTo>
                    <a:pt x="45" y="339"/>
                  </a:moveTo>
                  <a:cubicBezTo>
                    <a:pt x="89" y="339"/>
                    <a:pt x="89" y="298"/>
                    <a:pt x="89" y="289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9"/>
                    <a:pt x="1" y="339"/>
                    <a:pt x="45" y="339"/>
                  </a:cubicBezTo>
                  <a:close/>
                </a:path>
              </a:pathLst>
            </a:custGeom>
            <a:solidFill>
              <a:srgbClr val="F685A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01" name="Oval 32"/>
            <p:cNvSpPr>
              <a:spLocks noChangeAspect="1" noChangeArrowheads="1"/>
            </p:cNvSpPr>
            <p:nvPr/>
          </p:nvSpPr>
          <p:spPr bwMode="auto">
            <a:xfrm>
              <a:off x="1539" y="1987"/>
              <a:ext cx="222" cy="34"/>
            </a:xfrm>
            <a:prstGeom prst="ellipse">
              <a:avLst/>
            </a:prstGeom>
            <a:solidFill>
              <a:srgbClr val="F9B4C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102" name="Oval 33"/>
            <p:cNvSpPr>
              <a:spLocks noChangeAspect="1" noChangeArrowheads="1"/>
            </p:cNvSpPr>
            <p:nvPr/>
          </p:nvSpPr>
          <p:spPr bwMode="auto">
            <a:xfrm>
              <a:off x="1539" y="1987"/>
              <a:ext cx="222" cy="3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103" name="Oval 34"/>
            <p:cNvSpPr>
              <a:spLocks noChangeAspect="1" noChangeArrowheads="1"/>
            </p:cNvSpPr>
            <p:nvPr/>
          </p:nvSpPr>
          <p:spPr bwMode="auto">
            <a:xfrm>
              <a:off x="1539" y="1440"/>
              <a:ext cx="222" cy="35"/>
            </a:xfrm>
            <a:prstGeom prst="ellipse">
              <a:avLst/>
            </a:prstGeom>
            <a:solidFill>
              <a:srgbClr val="EFF9F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104" name="Freeform 35"/>
            <p:cNvSpPr>
              <a:spLocks noChangeAspect="1"/>
            </p:cNvSpPr>
            <p:nvPr/>
          </p:nvSpPr>
          <p:spPr bwMode="auto">
            <a:xfrm>
              <a:off x="1551" y="1445"/>
              <a:ext cx="198" cy="22"/>
            </a:xfrm>
            <a:custGeom>
              <a:avLst/>
              <a:gdLst>
                <a:gd name="T0" fmla="*/ 2147483647 w 79"/>
                <a:gd name="T1" fmla="*/ 2147483647 h 8"/>
                <a:gd name="T2" fmla="*/ 2147483647 w 79"/>
                <a:gd name="T3" fmla="*/ 0 h 8"/>
                <a:gd name="T4" fmla="*/ 2147483647 w 79"/>
                <a:gd name="T5" fmla="*/ 2147483647 h 8"/>
                <a:gd name="T6" fmla="*/ 2147483647 w 79"/>
                <a:gd name="T7" fmla="*/ 2147483647 h 8"/>
                <a:gd name="T8" fmla="*/ 2147483647 w 79"/>
                <a:gd name="T9" fmla="*/ 2147483647 h 8"/>
                <a:gd name="T10" fmla="*/ 2147483647 w 79"/>
                <a:gd name="T11" fmla="*/ 2147483647 h 8"/>
                <a:gd name="T12" fmla="*/ 2147483647 w 7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8"/>
                <a:gd name="T23" fmla="*/ 79 w 7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48BAD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05" name="Freeform 36"/>
            <p:cNvSpPr>
              <a:spLocks noChangeAspect="1"/>
            </p:cNvSpPr>
            <p:nvPr/>
          </p:nvSpPr>
          <p:spPr bwMode="auto">
            <a:xfrm>
              <a:off x="1551" y="1445"/>
              <a:ext cx="198" cy="16"/>
            </a:xfrm>
            <a:custGeom>
              <a:avLst/>
              <a:gdLst>
                <a:gd name="T0" fmla="*/ 2147483647 w 79"/>
                <a:gd name="T1" fmla="*/ 2147483647 h 6"/>
                <a:gd name="T2" fmla="*/ 2147483647 w 79"/>
                <a:gd name="T3" fmla="*/ 2147483647 h 6"/>
                <a:gd name="T4" fmla="*/ 2147483647 w 79"/>
                <a:gd name="T5" fmla="*/ 2147483647 h 6"/>
                <a:gd name="T6" fmla="*/ 2147483647 w 79"/>
                <a:gd name="T7" fmla="*/ 2147483647 h 6"/>
                <a:gd name="T8" fmla="*/ 2147483647 w 79"/>
                <a:gd name="T9" fmla="*/ 2147483647 h 6"/>
                <a:gd name="T10" fmla="*/ 2147483647 w 79"/>
                <a:gd name="T11" fmla="*/ 2147483647 h 6"/>
                <a:gd name="T12" fmla="*/ 2147483647 w 79"/>
                <a:gd name="T13" fmla="*/ 0 h 6"/>
                <a:gd name="T14" fmla="*/ 2147483647 w 79"/>
                <a:gd name="T15" fmla="*/ 2147483647 h 6"/>
                <a:gd name="T16" fmla="*/ 2147483647 w 79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6"/>
                <a:gd name="T29" fmla="*/ 79 w 7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6">
                  <a:moveTo>
                    <a:pt x="3" y="5"/>
                  </a:moveTo>
                  <a:cubicBezTo>
                    <a:pt x="4" y="6"/>
                    <a:pt x="5" y="6"/>
                    <a:pt x="7" y="6"/>
                  </a:cubicBezTo>
                  <a:cubicBezTo>
                    <a:pt x="14" y="5"/>
                    <a:pt x="25" y="4"/>
                    <a:pt x="40" y="4"/>
                  </a:cubicBezTo>
                  <a:cubicBezTo>
                    <a:pt x="55" y="4"/>
                    <a:pt x="66" y="5"/>
                    <a:pt x="72" y="6"/>
                  </a:cubicBezTo>
                  <a:cubicBezTo>
                    <a:pt x="74" y="6"/>
                    <a:pt x="76" y="5"/>
                    <a:pt x="77" y="5"/>
                  </a:cubicBezTo>
                  <a:cubicBezTo>
                    <a:pt x="79" y="5"/>
                    <a:pt x="79" y="4"/>
                    <a:pt x="77" y="3"/>
                  </a:cubicBezTo>
                  <a:cubicBezTo>
                    <a:pt x="71" y="2"/>
                    <a:pt x="59" y="0"/>
                    <a:pt x="40" y="0"/>
                  </a:cubicBezTo>
                  <a:cubicBezTo>
                    <a:pt x="21" y="0"/>
                    <a:pt x="9" y="2"/>
                    <a:pt x="3" y="3"/>
                  </a:cubicBezTo>
                  <a:cubicBezTo>
                    <a:pt x="1" y="4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ADE0E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06" name="Freeform 37"/>
            <p:cNvSpPr>
              <a:spLocks noChangeAspect="1"/>
            </p:cNvSpPr>
            <p:nvPr/>
          </p:nvSpPr>
          <p:spPr bwMode="auto">
            <a:xfrm>
              <a:off x="1559" y="1485"/>
              <a:ext cx="10" cy="510"/>
            </a:xfrm>
            <a:custGeom>
              <a:avLst/>
              <a:gdLst>
                <a:gd name="T0" fmla="*/ 2147483647 w 4"/>
                <a:gd name="T1" fmla="*/ 2147483647 h 191"/>
                <a:gd name="T2" fmla="*/ 0 w 4"/>
                <a:gd name="T3" fmla="*/ 0 h 191"/>
                <a:gd name="T4" fmla="*/ 0 w 4"/>
                <a:gd name="T5" fmla="*/ 2147483647 h 191"/>
                <a:gd name="T6" fmla="*/ 2147483647 w 4"/>
                <a:gd name="T7" fmla="*/ 2147483647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91"/>
                <a:gd name="T14" fmla="*/ 4 w 4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91">
                  <a:moveTo>
                    <a:pt x="4" y="190"/>
                  </a:moveTo>
                  <a:cubicBezTo>
                    <a:pt x="2" y="90"/>
                    <a:pt x="0" y="0"/>
                    <a:pt x="0" y="0"/>
                  </a:cubicBezTo>
                  <a:cubicBezTo>
                    <a:pt x="0" y="14"/>
                    <a:pt x="0" y="97"/>
                    <a:pt x="0" y="191"/>
                  </a:cubicBezTo>
                  <a:cubicBezTo>
                    <a:pt x="1" y="190"/>
                    <a:pt x="3" y="190"/>
                    <a:pt x="4" y="19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07" name="Freeform 38"/>
            <p:cNvSpPr>
              <a:spLocks noChangeAspect="1"/>
            </p:cNvSpPr>
            <p:nvPr/>
          </p:nvSpPr>
          <p:spPr bwMode="auto">
            <a:xfrm>
              <a:off x="1556" y="1485"/>
              <a:ext cx="3" cy="534"/>
            </a:xfrm>
            <a:custGeom>
              <a:avLst/>
              <a:gdLst>
                <a:gd name="T0" fmla="*/ 2147483647 w 1"/>
                <a:gd name="T1" fmla="*/ 2147483647 h 200"/>
                <a:gd name="T2" fmla="*/ 2147483647 w 1"/>
                <a:gd name="T3" fmla="*/ 0 h 200"/>
                <a:gd name="T4" fmla="*/ 0 w 1"/>
                <a:gd name="T5" fmla="*/ 2147483647 h 200"/>
                <a:gd name="T6" fmla="*/ 2147483647 w 1"/>
                <a:gd name="T7" fmla="*/ 2147483647 h 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00"/>
                <a:gd name="T14" fmla="*/ 1 w 1"/>
                <a:gd name="T15" fmla="*/ 200 h 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00">
                  <a:moveTo>
                    <a:pt x="1" y="195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5"/>
                    <a:pt x="1" y="200"/>
                    <a:pt x="1" y="195"/>
                  </a:cubicBezTo>
                  <a:close/>
                </a:path>
              </a:pathLst>
            </a:custGeom>
            <a:solidFill>
              <a:srgbClr val="79CDE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08" name="Freeform 39"/>
            <p:cNvSpPr>
              <a:spLocks noChangeAspect="1"/>
            </p:cNvSpPr>
            <p:nvPr/>
          </p:nvSpPr>
          <p:spPr bwMode="auto">
            <a:xfrm>
              <a:off x="1731" y="1485"/>
              <a:ext cx="10" cy="523"/>
            </a:xfrm>
            <a:custGeom>
              <a:avLst/>
              <a:gdLst>
                <a:gd name="T0" fmla="*/ 2147483647 w 4"/>
                <a:gd name="T1" fmla="*/ 2147483647 h 196"/>
                <a:gd name="T2" fmla="*/ 2147483647 w 4"/>
                <a:gd name="T3" fmla="*/ 0 h 196"/>
                <a:gd name="T4" fmla="*/ 0 w 4"/>
                <a:gd name="T5" fmla="*/ 2147483647 h 196"/>
                <a:gd name="T6" fmla="*/ 2147483647 w 4"/>
                <a:gd name="T7" fmla="*/ 2147483647 h 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96"/>
                <a:gd name="T14" fmla="*/ 4 w 4"/>
                <a:gd name="T15" fmla="*/ 196 h 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96">
                  <a:moveTo>
                    <a:pt x="4" y="196"/>
                  </a:moveTo>
                  <a:cubicBezTo>
                    <a:pt x="4" y="103"/>
                    <a:pt x="4" y="14"/>
                    <a:pt x="4" y="0"/>
                  </a:cubicBezTo>
                  <a:cubicBezTo>
                    <a:pt x="4" y="0"/>
                    <a:pt x="2" y="96"/>
                    <a:pt x="0" y="196"/>
                  </a:cubicBezTo>
                  <a:cubicBezTo>
                    <a:pt x="1" y="196"/>
                    <a:pt x="3" y="196"/>
                    <a:pt x="4" y="196"/>
                  </a:cubicBezTo>
                  <a:close/>
                </a:path>
              </a:pathLst>
            </a:custGeom>
            <a:solidFill>
              <a:srgbClr val="A8DFE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09" name="Freeform 40"/>
            <p:cNvSpPr>
              <a:spLocks noChangeAspect="1"/>
            </p:cNvSpPr>
            <p:nvPr/>
          </p:nvSpPr>
          <p:spPr bwMode="auto">
            <a:xfrm>
              <a:off x="1706" y="2189"/>
              <a:ext cx="35" cy="675"/>
            </a:xfrm>
            <a:custGeom>
              <a:avLst/>
              <a:gdLst>
                <a:gd name="T0" fmla="*/ 2147483647 w 14"/>
                <a:gd name="T1" fmla="*/ 2147483647 h 253"/>
                <a:gd name="T2" fmla="*/ 2147483647 w 14"/>
                <a:gd name="T3" fmla="*/ 2147483647 h 253"/>
                <a:gd name="T4" fmla="*/ 0 w 14"/>
                <a:gd name="T5" fmla="*/ 2147483647 h 253"/>
                <a:gd name="T6" fmla="*/ 2147483647 w 14"/>
                <a:gd name="T7" fmla="*/ 2147483647 h 253"/>
                <a:gd name="T8" fmla="*/ 2147483647 w 14"/>
                <a:gd name="T9" fmla="*/ 2147483647 h 253"/>
                <a:gd name="T10" fmla="*/ 2147483647 w 14"/>
                <a:gd name="T11" fmla="*/ 0 h 253"/>
                <a:gd name="T12" fmla="*/ 2147483647 w 14"/>
                <a:gd name="T13" fmla="*/ 2147483647 h 253"/>
                <a:gd name="T14" fmla="*/ 2147483647 w 14"/>
                <a:gd name="T15" fmla="*/ 214748364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53"/>
                <a:gd name="T26" fmla="*/ 14 w 14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79CDE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10" name="Freeform 41"/>
            <p:cNvSpPr>
              <a:spLocks noChangeAspect="1"/>
            </p:cNvSpPr>
            <p:nvPr/>
          </p:nvSpPr>
          <p:spPr bwMode="auto">
            <a:xfrm>
              <a:off x="1689" y="1963"/>
              <a:ext cx="57" cy="914"/>
            </a:xfrm>
            <a:custGeom>
              <a:avLst/>
              <a:gdLst>
                <a:gd name="T0" fmla="*/ 2147483647 w 23"/>
                <a:gd name="T1" fmla="*/ 0 h 343"/>
                <a:gd name="T2" fmla="*/ 2147483647 w 23"/>
                <a:gd name="T3" fmla="*/ 2147483647 h 343"/>
                <a:gd name="T4" fmla="*/ 0 w 23"/>
                <a:gd name="T5" fmla="*/ 2147483647 h 343"/>
                <a:gd name="T6" fmla="*/ 0 w 23"/>
                <a:gd name="T7" fmla="*/ 2147483647 h 343"/>
                <a:gd name="T8" fmla="*/ 2147483647 w 23"/>
                <a:gd name="T9" fmla="*/ 2147483647 h 343"/>
                <a:gd name="T10" fmla="*/ 2147483647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43"/>
                <a:gd name="T20" fmla="*/ 23 w 2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11" name="Freeform 42"/>
            <p:cNvSpPr>
              <a:spLocks noChangeAspect="1"/>
            </p:cNvSpPr>
            <p:nvPr/>
          </p:nvSpPr>
          <p:spPr bwMode="auto">
            <a:xfrm>
              <a:off x="1564" y="1480"/>
              <a:ext cx="177" cy="27"/>
            </a:xfrm>
            <a:custGeom>
              <a:avLst/>
              <a:gdLst>
                <a:gd name="T0" fmla="*/ 0 w 71"/>
                <a:gd name="T1" fmla="*/ 0 h 10"/>
                <a:gd name="T2" fmla="*/ 2147483647 w 71"/>
                <a:gd name="T3" fmla="*/ 0 h 10"/>
                <a:gd name="T4" fmla="*/ 0 w 71"/>
                <a:gd name="T5" fmla="*/ 0 h 10"/>
                <a:gd name="T6" fmla="*/ 0 60000 65536"/>
                <a:gd name="T7" fmla="*/ 0 60000 65536"/>
                <a:gd name="T8" fmla="*/ 0 60000 65536"/>
                <a:gd name="T9" fmla="*/ 0 w 71"/>
                <a:gd name="T10" fmla="*/ 0 h 10"/>
                <a:gd name="T11" fmla="*/ 71 w 7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10">
                  <a:moveTo>
                    <a:pt x="0" y="0"/>
                  </a:moveTo>
                  <a:cubicBezTo>
                    <a:pt x="6" y="3"/>
                    <a:pt x="53" y="6"/>
                    <a:pt x="71" y="0"/>
                  </a:cubicBezTo>
                  <a:cubicBezTo>
                    <a:pt x="60" y="4"/>
                    <a:pt x="21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12" name="Freeform 43"/>
            <p:cNvSpPr>
              <a:spLocks noChangeAspect="1"/>
            </p:cNvSpPr>
            <p:nvPr/>
          </p:nvSpPr>
          <p:spPr bwMode="auto">
            <a:xfrm>
              <a:off x="1559" y="1992"/>
              <a:ext cx="40" cy="877"/>
            </a:xfrm>
            <a:custGeom>
              <a:avLst/>
              <a:gdLst>
                <a:gd name="T0" fmla="*/ 0 w 16"/>
                <a:gd name="T1" fmla="*/ 2147483647 h 329"/>
                <a:gd name="T2" fmla="*/ 2147483647 w 16"/>
                <a:gd name="T3" fmla="*/ 2147483647 h 329"/>
                <a:gd name="T4" fmla="*/ 2147483647 w 16"/>
                <a:gd name="T5" fmla="*/ 2147483647 h 329"/>
                <a:gd name="T6" fmla="*/ 2147483647 w 16"/>
                <a:gd name="T7" fmla="*/ 0 h 329"/>
                <a:gd name="T8" fmla="*/ 0 w 16"/>
                <a:gd name="T9" fmla="*/ 2147483647 h 329"/>
                <a:gd name="T10" fmla="*/ 0 w 16"/>
                <a:gd name="T11" fmla="*/ 2147483647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9"/>
                <a:gd name="T20" fmla="*/ 16 w 16"/>
                <a:gd name="T21" fmla="*/ 329 h 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9">
                  <a:moveTo>
                    <a:pt x="0" y="283"/>
                  </a:moveTo>
                  <a:cubicBezTo>
                    <a:pt x="0" y="306"/>
                    <a:pt x="6" y="321"/>
                    <a:pt x="16" y="329"/>
                  </a:cubicBezTo>
                  <a:cubicBezTo>
                    <a:pt x="4" y="303"/>
                    <a:pt x="9" y="284"/>
                    <a:pt x="9" y="253"/>
                  </a:cubicBezTo>
                  <a:cubicBezTo>
                    <a:pt x="9" y="222"/>
                    <a:pt x="7" y="105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lnTo>
                    <a:pt x="0" y="2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13" name="Freeform 44"/>
            <p:cNvSpPr>
              <a:spLocks noChangeAspect="1"/>
            </p:cNvSpPr>
            <p:nvPr/>
          </p:nvSpPr>
          <p:spPr bwMode="auto">
            <a:xfrm>
              <a:off x="1554" y="2019"/>
              <a:ext cx="27" cy="832"/>
            </a:xfrm>
            <a:custGeom>
              <a:avLst/>
              <a:gdLst>
                <a:gd name="T0" fmla="*/ 0 w 11"/>
                <a:gd name="T1" fmla="*/ 2147483647 h 312"/>
                <a:gd name="T2" fmla="*/ 2147483647 w 11"/>
                <a:gd name="T3" fmla="*/ 2147483647 h 312"/>
                <a:gd name="T4" fmla="*/ 2147483647 w 11"/>
                <a:gd name="T5" fmla="*/ 2147483647 h 312"/>
                <a:gd name="T6" fmla="*/ 2147483647 w 11"/>
                <a:gd name="T7" fmla="*/ 0 h 312"/>
                <a:gd name="T8" fmla="*/ 2147483647 w 11"/>
                <a:gd name="T9" fmla="*/ 0 h 312"/>
                <a:gd name="T10" fmla="*/ 0 w 11"/>
                <a:gd name="T11" fmla="*/ 2147483647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12"/>
                <a:gd name="T20" fmla="*/ 11 w 11"/>
                <a:gd name="T21" fmla="*/ 312 h 3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12">
                  <a:moveTo>
                    <a:pt x="0" y="273"/>
                  </a:moveTo>
                  <a:cubicBezTo>
                    <a:pt x="0" y="290"/>
                    <a:pt x="5" y="303"/>
                    <a:pt x="11" y="312"/>
                  </a:cubicBezTo>
                  <a:cubicBezTo>
                    <a:pt x="5" y="303"/>
                    <a:pt x="3" y="290"/>
                    <a:pt x="3" y="27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273"/>
                  </a:lnTo>
                  <a:close/>
                </a:path>
              </a:pathLst>
            </a:custGeom>
            <a:solidFill>
              <a:srgbClr val="F2457E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14" name="Freeform 45"/>
            <p:cNvSpPr>
              <a:spLocks noChangeAspect="1"/>
            </p:cNvSpPr>
            <p:nvPr/>
          </p:nvSpPr>
          <p:spPr bwMode="auto">
            <a:xfrm>
              <a:off x="1654" y="2016"/>
              <a:ext cx="87" cy="867"/>
            </a:xfrm>
            <a:custGeom>
              <a:avLst/>
              <a:gdLst>
                <a:gd name="T0" fmla="*/ 2147483647 w 35"/>
                <a:gd name="T1" fmla="*/ 0 h 325"/>
                <a:gd name="T2" fmla="*/ 2147483647 w 35"/>
                <a:gd name="T3" fmla="*/ 2147483647 h 325"/>
                <a:gd name="T4" fmla="*/ 2147483647 w 35"/>
                <a:gd name="T5" fmla="*/ 2147483647 h 325"/>
                <a:gd name="T6" fmla="*/ 0 w 35"/>
                <a:gd name="T7" fmla="*/ 2147483647 h 325"/>
                <a:gd name="T8" fmla="*/ 2147483647 w 35"/>
                <a:gd name="T9" fmla="*/ 2147483647 h 325"/>
                <a:gd name="T10" fmla="*/ 2147483647 w 35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25"/>
                <a:gd name="T20" fmla="*/ 35 w 35"/>
                <a:gd name="T21" fmla="*/ 325 h 3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25">
                  <a:moveTo>
                    <a:pt x="35" y="0"/>
                  </a:moveTo>
                  <a:cubicBezTo>
                    <a:pt x="34" y="0"/>
                    <a:pt x="32" y="2"/>
                    <a:pt x="31" y="2"/>
                  </a:cubicBezTo>
                  <a:cubicBezTo>
                    <a:pt x="28" y="107"/>
                    <a:pt x="26" y="213"/>
                    <a:pt x="26" y="244"/>
                  </a:cubicBezTo>
                  <a:cubicBezTo>
                    <a:pt x="26" y="305"/>
                    <a:pt x="15" y="317"/>
                    <a:pt x="0" y="325"/>
                  </a:cubicBezTo>
                  <a:cubicBezTo>
                    <a:pt x="23" y="325"/>
                    <a:pt x="35" y="308"/>
                    <a:pt x="35" y="27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F2457E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15" name="Freeform 46"/>
            <p:cNvSpPr>
              <a:spLocks noChangeAspect="1"/>
            </p:cNvSpPr>
            <p:nvPr/>
          </p:nvSpPr>
          <p:spPr bwMode="auto">
            <a:xfrm>
              <a:off x="1706" y="2189"/>
              <a:ext cx="35" cy="675"/>
            </a:xfrm>
            <a:custGeom>
              <a:avLst/>
              <a:gdLst>
                <a:gd name="T0" fmla="*/ 2147483647 w 14"/>
                <a:gd name="T1" fmla="*/ 2147483647 h 253"/>
                <a:gd name="T2" fmla="*/ 2147483647 w 14"/>
                <a:gd name="T3" fmla="*/ 2147483647 h 253"/>
                <a:gd name="T4" fmla="*/ 0 w 14"/>
                <a:gd name="T5" fmla="*/ 2147483647 h 253"/>
                <a:gd name="T6" fmla="*/ 2147483647 w 14"/>
                <a:gd name="T7" fmla="*/ 2147483647 h 253"/>
                <a:gd name="T8" fmla="*/ 2147483647 w 14"/>
                <a:gd name="T9" fmla="*/ 2147483647 h 253"/>
                <a:gd name="T10" fmla="*/ 2147483647 w 14"/>
                <a:gd name="T11" fmla="*/ 0 h 253"/>
                <a:gd name="T12" fmla="*/ 2147483647 w 14"/>
                <a:gd name="T13" fmla="*/ 2147483647 h 253"/>
                <a:gd name="T14" fmla="*/ 2147483647 w 14"/>
                <a:gd name="T15" fmla="*/ 214748364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53"/>
                <a:gd name="T26" fmla="*/ 14 w 14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EE015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16" name="Freeform 47"/>
            <p:cNvSpPr>
              <a:spLocks noChangeAspect="1"/>
            </p:cNvSpPr>
            <p:nvPr/>
          </p:nvSpPr>
          <p:spPr bwMode="auto">
            <a:xfrm>
              <a:off x="1689" y="1963"/>
              <a:ext cx="57" cy="914"/>
            </a:xfrm>
            <a:custGeom>
              <a:avLst/>
              <a:gdLst>
                <a:gd name="T0" fmla="*/ 2147483647 w 23"/>
                <a:gd name="T1" fmla="*/ 0 h 343"/>
                <a:gd name="T2" fmla="*/ 2147483647 w 23"/>
                <a:gd name="T3" fmla="*/ 2147483647 h 343"/>
                <a:gd name="T4" fmla="*/ 0 w 23"/>
                <a:gd name="T5" fmla="*/ 2147483647 h 343"/>
                <a:gd name="T6" fmla="*/ 0 w 23"/>
                <a:gd name="T7" fmla="*/ 2147483647 h 343"/>
                <a:gd name="T8" fmla="*/ 2147483647 w 23"/>
                <a:gd name="T9" fmla="*/ 2147483647 h 343"/>
                <a:gd name="T10" fmla="*/ 2147483647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43"/>
                <a:gd name="T20" fmla="*/ 23 w 2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17" name="Oval 48"/>
            <p:cNvSpPr>
              <a:spLocks noChangeAspect="1" noChangeArrowheads="1"/>
            </p:cNvSpPr>
            <p:nvPr/>
          </p:nvSpPr>
          <p:spPr bwMode="auto">
            <a:xfrm>
              <a:off x="1539" y="1440"/>
              <a:ext cx="222" cy="35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118" name="Freeform 49"/>
            <p:cNvSpPr>
              <a:spLocks noChangeAspect="1"/>
            </p:cNvSpPr>
            <p:nvPr/>
          </p:nvSpPr>
          <p:spPr bwMode="auto">
            <a:xfrm>
              <a:off x="1551" y="1445"/>
              <a:ext cx="198" cy="22"/>
            </a:xfrm>
            <a:custGeom>
              <a:avLst/>
              <a:gdLst>
                <a:gd name="T0" fmla="*/ 2147483647 w 79"/>
                <a:gd name="T1" fmla="*/ 2147483647 h 8"/>
                <a:gd name="T2" fmla="*/ 2147483647 w 79"/>
                <a:gd name="T3" fmla="*/ 0 h 8"/>
                <a:gd name="T4" fmla="*/ 2147483647 w 79"/>
                <a:gd name="T5" fmla="*/ 2147483647 h 8"/>
                <a:gd name="T6" fmla="*/ 2147483647 w 79"/>
                <a:gd name="T7" fmla="*/ 2147483647 h 8"/>
                <a:gd name="T8" fmla="*/ 2147483647 w 79"/>
                <a:gd name="T9" fmla="*/ 2147483647 h 8"/>
                <a:gd name="T10" fmla="*/ 2147483647 w 79"/>
                <a:gd name="T11" fmla="*/ 2147483647 h 8"/>
                <a:gd name="T12" fmla="*/ 2147483647 w 7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8"/>
                <a:gd name="T23" fmla="*/ 79 w 7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19" name="Freeform 50"/>
            <p:cNvSpPr>
              <a:spLocks noChangeAspect="1"/>
            </p:cNvSpPr>
            <p:nvPr/>
          </p:nvSpPr>
          <p:spPr bwMode="auto">
            <a:xfrm>
              <a:off x="1539" y="1456"/>
              <a:ext cx="222" cy="1451"/>
            </a:xfrm>
            <a:custGeom>
              <a:avLst/>
              <a:gdLst>
                <a:gd name="T0" fmla="*/ 0 w 89"/>
                <a:gd name="T1" fmla="*/ 2147483647 h 544"/>
                <a:gd name="T2" fmla="*/ 2147483647 w 89"/>
                <a:gd name="T3" fmla="*/ 2147483647 h 544"/>
                <a:gd name="T4" fmla="*/ 2147483647 w 89"/>
                <a:gd name="T5" fmla="*/ 2147483647 h 544"/>
                <a:gd name="T6" fmla="*/ 2147483647 w 89"/>
                <a:gd name="T7" fmla="*/ 0 h 544"/>
                <a:gd name="T8" fmla="*/ 2147483647 w 89"/>
                <a:gd name="T9" fmla="*/ 2147483647 h 544"/>
                <a:gd name="T10" fmla="*/ 0 w 89"/>
                <a:gd name="T11" fmla="*/ 0 h 544"/>
                <a:gd name="T12" fmla="*/ 0 w 89"/>
                <a:gd name="T13" fmla="*/ 2147483647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544"/>
                <a:gd name="T23" fmla="*/ 89 w 89"/>
                <a:gd name="T24" fmla="*/ 544 h 5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20" name="Oval 51"/>
            <p:cNvSpPr>
              <a:spLocks noChangeAspect="1" noChangeArrowheads="1"/>
            </p:cNvSpPr>
            <p:nvPr/>
          </p:nvSpPr>
          <p:spPr bwMode="auto">
            <a:xfrm>
              <a:off x="1619" y="2003"/>
              <a:ext cx="35" cy="3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121" name="Oval 52"/>
            <p:cNvSpPr>
              <a:spLocks noChangeAspect="1" noChangeArrowheads="1"/>
            </p:cNvSpPr>
            <p:nvPr/>
          </p:nvSpPr>
          <p:spPr bwMode="auto">
            <a:xfrm>
              <a:off x="1659" y="2011"/>
              <a:ext cx="22" cy="2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122" name="Oval 53"/>
            <p:cNvSpPr>
              <a:spLocks noChangeAspect="1" noChangeArrowheads="1"/>
            </p:cNvSpPr>
            <p:nvPr/>
          </p:nvSpPr>
          <p:spPr bwMode="auto">
            <a:xfrm>
              <a:off x="1586" y="2008"/>
              <a:ext cx="23" cy="2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</p:grpSp>
      <p:sp>
        <p:nvSpPr>
          <p:cNvPr id="123" name="Line 636"/>
          <p:cNvSpPr>
            <a:spLocks noChangeShapeType="1"/>
          </p:cNvSpPr>
          <p:nvPr/>
        </p:nvSpPr>
        <p:spPr bwMode="auto">
          <a:xfrm>
            <a:off x="4581238" y="2167653"/>
            <a:ext cx="4763" cy="323005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24" name="Rectangle 54"/>
          <p:cNvSpPr>
            <a:spLocks noChangeArrowheads="1"/>
          </p:cNvSpPr>
          <p:nvPr/>
        </p:nvSpPr>
        <p:spPr bwMode="auto">
          <a:xfrm>
            <a:off x="1629704" y="1782511"/>
            <a:ext cx="1178302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75" b="1" dirty="0">
                <a:latin typeface="Calibri" charset="0"/>
              </a:rPr>
              <a:t>Melanoma patients</a:t>
            </a:r>
            <a:endParaRPr lang="en-US" sz="975" dirty="0">
              <a:latin typeface="Calibri" charset="0"/>
            </a:endParaRPr>
          </a:p>
        </p:txBody>
      </p:sp>
      <p:sp>
        <p:nvSpPr>
          <p:cNvPr id="125" name="Line 636"/>
          <p:cNvSpPr>
            <a:spLocks noChangeShapeType="1"/>
          </p:cNvSpPr>
          <p:nvPr/>
        </p:nvSpPr>
        <p:spPr bwMode="auto">
          <a:xfrm>
            <a:off x="2410343" y="3814319"/>
            <a:ext cx="1138781" cy="0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 type="triangle"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26" name="Line 636"/>
          <p:cNvSpPr>
            <a:spLocks noChangeShapeType="1"/>
          </p:cNvSpPr>
          <p:nvPr/>
        </p:nvSpPr>
        <p:spPr bwMode="auto">
          <a:xfrm>
            <a:off x="5536432" y="3819821"/>
            <a:ext cx="157502" cy="0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27" name="Line 636"/>
          <p:cNvSpPr>
            <a:spLocks noChangeShapeType="1"/>
          </p:cNvSpPr>
          <p:nvPr/>
        </p:nvSpPr>
        <p:spPr bwMode="auto">
          <a:xfrm flipV="1">
            <a:off x="5691059" y="3500735"/>
            <a:ext cx="0" cy="638176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28" name="Line 636"/>
          <p:cNvSpPr>
            <a:spLocks noChangeShapeType="1"/>
          </p:cNvSpPr>
          <p:nvPr/>
        </p:nvSpPr>
        <p:spPr bwMode="auto">
          <a:xfrm>
            <a:off x="5693935" y="3500735"/>
            <a:ext cx="384266" cy="0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29" name="Rectangle 54"/>
          <p:cNvSpPr>
            <a:spLocks noChangeArrowheads="1"/>
          </p:cNvSpPr>
          <p:nvPr/>
        </p:nvSpPr>
        <p:spPr bwMode="auto">
          <a:xfrm>
            <a:off x="5971037" y="3966384"/>
            <a:ext cx="12933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i="1" u="sng" dirty="0">
                <a:solidFill>
                  <a:srgbClr val="4B6791"/>
                </a:solidFill>
                <a:latin typeface="Calibri" charset="0"/>
              </a:rPr>
              <a:t>Comprehensive phenotypic evaluation</a:t>
            </a:r>
          </a:p>
        </p:txBody>
      </p:sp>
      <p:sp>
        <p:nvSpPr>
          <p:cNvPr id="130" name="Rectangle 54"/>
          <p:cNvSpPr>
            <a:spLocks noChangeArrowheads="1"/>
          </p:cNvSpPr>
          <p:nvPr/>
        </p:nvSpPr>
        <p:spPr bwMode="auto">
          <a:xfrm>
            <a:off x="6148661" y="3345431"/>
            <a:ext cx="9380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i="1" u="sng" dirty="0">
                <a:solidFill>
                  <a:srgbClr val="4B6791"/>
                </a:solidFill>
                <a:latin typeface="Calibri" charset="0"/>
              </a:rPr>
              <a:t>Frequencies of sorted T cells</a:t>
            </a:r>
          </a:p>
        </p:txBody>
      </p:sp>
      <p:cxnSp>
        <p:nvCxnSpPr>
          <p:cNvPr id="131" name="Connecteur droit avec flèche 130"/>
          <p:cNvCxnSpPr/>
          <p:nvPr/>
        </p:nvCxnSpPr>
        <p:spPr>
          <a:xfrm>
            <a:off x="3885907" y="3199682"/>
            <a:ext cx="2503874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>
            <a:off x="3696270" y="2060399"/>
            <a:ext cx="1848308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Line 636"/>
          <p:cNvSpPr>
            <a:spLocks noChangeShapeType="1"/>
          </p:cNvSpPr>
          <p:nvPr/>
        </p:nvSpPr>
        <p:spPr bwMode="auto">
          <a:xfrm>
            <a:off x="5691061" y="4138910"/>
            <a:ext cx="384266" cy="0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34" name="Rectangle 54"/>
          <p:cNvSpPr>
            <a:spLocks noChangeArrowheads="1"/>
          </p:cNvSpPr>
          <p:nvPr/>
        </p:nvSpPr>
        <p:spPr bwMode="auto">
          <a:xfrm>
            <a:off x="6249071" y="1879208"/>
            <a:ext cx="34176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M6</a:t>
            </a:r>
          </a:p>
        </p:txBody>
      </p:sp>
      <p:sp>
        <p:nvSpPr>
          <p:cNvPr id="135" name="Line 636"/>
          <p:cNvSpPr>
            <a:spLocks noChangeShapeType="1"/>
          </p:cNvSpPr>
          <p:nvPr/>
        </p:nvSpPr>
        <p:spPr bwMode="auto">
          <a:xfrm>
            <a:off x="6385018" y="2167653"/>
            <a:ext cx="4763" cy="323005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136" name="Group 29"/>
          <p:cNvGrpSpPr>
            <a:grpSpLocks noChangeAspect="1"/>
          </p:cNvGrpSpPr>
          <p:nvPr/>
        </p:nvGrpSpPr>
        <p:grpSpPr bwMode="auto">
          <a:xfrm>
            <a:off x="6364183" y="2663032"/>
            <a:ext cx="51197" cy="351234"/>
            <a:chOff x="1539" y="1440"/>
            <a:chExt cx="222" cy="1467"/>
          </a:xfrm>
        </p:grpSpPr>
        <p:sp>
          <p:nvSpPr>
            <p:cNvPr id="137" name="Freeform 30"/>
            <p:cNvSpPr>
              <a:spLocks noChangeAspect="1"/>
            </p:cNvSpPr>
            <p:nvPr/>
          </p:nvSpPr>
          <p:spPr bwMode="auto">
            <a:xfrm>
              <a:off x="1539" y="1456"/>
              <a:ext cx="222" cy="1451"/>
            </a:xfrm>
            <a:custGeom>
              <a:avLst/>
              <a:gdLst>
                <a:gd name="T0" fmla="*/ 0 w 89"/>
                <a:gd name="T1" fmla="*/ 2147483647 h 544"/>
                <a:gd name="T2" fmla="*/ 2147483647 w 89"/>
                <a:gd name="T3" fmla="*/ 2147483647 h 544"/>
                <a:gd name="T4" fmla="*/ 2147483647 w 89"/>
                <a:gd name="T5" fmla="*/ 2147483647 h 544"/>
                <a:gd name="T6" fmla="*/ 2147483647 w 89"/>
                <a:gd name="T7" fmla="*/ 0 h 544"/>
                <a:gd name="T8" fmla="*/ 2147483647 w 89"/>
                <a:gd name="T9" fmla="*/ 2147483647 h 544"/>
                <a:gd name="T10" fmla="*/ 0 w 89"/>
                <a:gd name="T11" fmla="*/ 0 h 544"/>
                <a:gd name="T12" fmla="*/ 0 w 89"/>
                <a:gd name="T13" fmla="*/ 2147483647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544"/>
                <a:gd name="T23" fmla="*/ 89 w 89"/>
                <a:gd name="T24" fmla="*/ 544 h 5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solidFill>
              <a:srgbClr val="D9F1F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38" name="Freeform 31"/>
            <p:cNvSpPr>
              <a:spLocks noChangeAspect="1"/>
            </p:cNvSpPr>
            <p:nvPr/>
          </p:nvSpPr>
          <p:spPr bwMode="auto">
            <a:xfrm>
              <a:off x="1539" y="2003"/>
              <a:ext cx="222" cy="904"/>
            </a:xfrm>
            <a:custGeom>
              <a:avLst/>
              <a:gdLst>
                <a:gd name="T0" fmla="*/ 2147483647 w 89"/>
                <a:gd name="T1" fmla="*/ 2147483647 h 339"/>
                <a:gd name="T2" fmla="*/ 2147483647 w 89"/>
                <a:gd name="T3" fmla="*/ 2147483647 h 339"/>
                <a:gd name="T4" fmla="*/ 2147483647 w 89"/>
                <a:gd name="T5" fmla="*/ 0 h 339"/>
                <a:gd name="T6" fmla="*/ 0 w 89"/>
                <a:gd name="T7" fmla="*/ 0 h 339"/>
                <a:gd name="T8" fmla="*/ 0 w 89"/>
                <a:gd name="T9" fmla="*/ 2147483647 h 339"/>
                <a:gd name="T10" fmla="*/ 2147483647 w 89"/>
                <a:gd name="T11" fmla="*/ 2147483647 h 3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339"/>
                <a:gd name="T20" fmla="*/ 89 w 89"/>
                <a:gd name="T21" fmla="*/ 339 h 3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339">
                  <a:moveTo>
                    <a:pt x="45" y="339"/>
                  </a:moveTo>
                  <a:cubicBezTo>
                    <a:pt x="89" y="339"/>
                    <a:pt x="89" y="298"/>
                    <a:pt x="89" y="289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0" y="299"/>
                    <a:pt x="1" y="339"/>
                    <a:pt x="45" y="339"/>
                  </a:cubicBezTo>
                  <a:close/>
                </a:path>
              </a:pathLst>
            </a:custGeom>
            <a:solidFill>
              <a:srgbClr val="F685A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39" name="Oval 32"/>
            <p:cNvSpPr>
              <a:spLocks noChangeAspect="1" noChangeArrowheads="1"/>
            </p:cNvSpPr>
            <p:nvPr/>
          </p:nvSpPr>
          <p:spPr bwMode="auto">
            <a:xfrm>
              <a:off x="1539" y="1987"/>
              <a:ext cx="222" cy="34"/>
            </a:xfrm>
            <a:prstGeom prst="ellipse">
              <a:avLst/>
            </a:prstGeom>
            <a:solidFill>
              <a:srgbClr val="F9B4C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140" name="Oval 33"/>
            <p:cNvSpPr>
              <a:spLocks noChangeAspect="1" noChangeArrowheads="1"/>
            </p:cNvSpPr>
            <p:nvPr/>
          </p:nvSpPr>
          <p:spPr bwMode="auto">
            <a:xfrm>
              <a:off x="1539" y="1987"/>
              <a:ext cx="222" cy="34"/>
            </a:xfrm>
            <a:prstGeom prst="ellipse">
              <a:avLst/>
            </a:prstGeom>
            <a:noFill/>
            <a:ln w="11113" cap="rnd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141" name="Oval 34"/>
            <p:cNvSpPr>
              <a:spLocks noChangeAspect="1" noChangeArrowheads="1"/>
            </p:cNvSpPr>
            <p:nvPr/>
          </p:nvSpPr>
          <p:spPr bwMode="auto">
            <a:xfrm>
              <a:off x="1539" y="1440"/>
              <a:ext cx="222" cy="35"/>
            </a:xfrm>
            <a:prstGeom prst="ellipse">
              <a:avLst/>
            </a:prstGeom>
            <a:solidFill>
              <a:srgbClr val="EFF9FB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142" name="Freeform 35"/>
            <p:cNvSpPr>
              <a:spLocks noChangeAspect="1"/>
            </p:cNvSpPr>
            <p:nvPr/>
          </p:nvSpPr>
          <p:spPr bwMode="auto">
            <a:xfrm>
              <a:off x="1551" y="1445"/>
              <a:ext cx="198" cy="22"/>
            </a:xfrm>
            <a:custGeom>
              <a:avLst/>
              <a:gdLst>
                <a:gd name="T0" fmla="*/ 2147483647 w 79"/>
                <a:gd name="T1" fmla="*/ 2147483647 h 8"/>
                <a:gd name="T2" fmla="*/ 2147483647 w 79"/>
                <a:gd name="T3" fmla="*/ 0 h 8"/>
                <a:gd name="T4" fmla="*/ 2147483647 w 79"/>
                <a:gd name="T5" fmla="*/ 2147483647 h 8"/>
                <a:gd name="T6" fmla="*/ 2147483647 w 79"/>
                <a:gd name="T7" fmla="*/ 2147483647 h 8"/>
                <a:gd name="T8" fmla="*/ 2147483647 w 79"/>
                <a:gd name="T9" fmla="*/ 2147483647 h 8"/>
                <a:gd name="T10" fmla="*/ 2147483647 w 79"/>
                <a:gd name="T11" fmla="*/ 2147483647 h 8"/>
                <a:gd name="T12" fmla="*/ 2147483647 w 7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8"/>
                <a:gd name="T23" fmla="*/ 79 w 7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solidFill>
              <a:srgbClr val="48BAD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43" name="Freeform 36"/>
            <p:cNvSpPr>
              <a:spLocks noChangeAspect="1"/>
            </p:cNvSpPr>
            <p:nvPr/>
          </p:nvSpPr>
          <p:spPr bwMode="auto">
            <a:xfrm>
              <a:off x="1551" y="1445"/>
              <a:ext cx="198" cy="16"/>
            </a:xfrm>
            <a:custGeom>
              <a:avLst/>
              <a:gdLst>
                <a:gd name="T0" fmla="*/ 2147483647 w 79"/>
                <a:gd name="T1" fmla="*/ 2147483647 h 6"/>
                <a:gd name="T2" fmla="*/ 2147483647 w 79"/>
                <a:gd name="T3" fmla="*/ 2147483647 h 6"/>
                <a:gd name="T4" fmla="*/ 2147483647 w 79"/>
                <a:gd name="T5" fmla="*/ 2147483647 h 6"/>
                <a:gd name="T6" fmla="*/ 2147483647 w 79"/>
                <a:gd name="T7" fmla="*/ 2147483647 h 6"/>
                <a:gd name="T8" fmla="*/ 2147483647 w 79"/>
                <a:gd name="T9" fmla="*/ 2147483647 h 6"/>
                <a:gd name="T10" fmla="*/ 2147483647 w 79"/>
                <a:gd name="T11" fmla="*/ 2147483647 h 6"/>
                <a:gd name="T12" fmla="*/ 2147483647 w 79"/>
                <a:gd name="T13" fmla="*/ 0 h 6"/>
                <a:gd name="T14" fmla="*/ 2147483647 w 79"/>
                <a:gd name="T15" fmla="*/ 2147483647 h 6"/>
                <a:gd name="T16" fmla="*/ 2147483647 w 79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6"/>
                <a:gd name="T29" fmla="*/ 79 w 7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6">
                  <a:moveTo>
                    <a:pt x="3" y="5"/>
                  </a:moveTo>
                  <a:cubicBezTo>
                    <a:pt x="4" y="6"/>
                    <a:pt x="5" y="6"/>
                    <a:pt x="7" y="6"/>
                  </a:cubicBezTo>
                  <a:cubicBezTo>
                    <a:pt x="14" y="5"/>
                    <a:pt x="25" y="4"/>
                    <a:pt x="40" y="4"/>
                  </a:cubicBezTo>
                  <a:cubicBezTo>
                    <a:pt x="55" y="4"/>
                    <a:pt x="66" y="5"/>
                    <a:pt x="72" y="6"/>
                  </a:cubicBezTo>
                  <a:cubicBezTo>
                    <a:pt x="74" y="6"/>
                    <a:pt x="76" y="5"/>
                    <a:pt x="77" y="5"/>
                  </a:cubicBezTo>
                  <a:cubicBezTo>
                    <a:pt x="79" y="5"/>
                    <a:pt x="79" y="4"/>
                    <a:pt x="77" y="3"/>
                  </a:cubicBezTo>
                  <a:cubicBezTo>
                    <a:pt x="71" y="2"/>
                    <a:pt x="59" y="0"/>
                    <a:pt x="40" y="0"/>
                  </a:cubicBezTo>
                  <a:cubicBezTo>
                    <a:pt x="21" y="0"/>
                    <a:pt x="9" y="2"/>
                    <a:pt x="3" y="3"/>
                  </a:cubicBezTo>
                  <a:cubicBezTo>
                    <a:pt x="1" y="4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ADE0ED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44" name="Freeform 37"/>
            <p:cNvSpPr>
              <a:spLocks noChangeAspect="1"/>
            </p:cNvSpPr>
            <p:nvPr/>
          </p:nvSpPr>
          <p:spPr bwMode="auto">
            <a:xfrm>
              <a:off x="1559" y="1485"/>
              <a:ext cx="10" cy="510"/>
            </a:xfrm>
            <a:custGeom>
              <a:avLst/>
              <a:gdLst>
                <a:gd name="T0" fmla="*/ 2147483647 w 4"/>
                <a:gd name="T1" fmla="*/ 2147483647 h 191"/>
                <a:gd name="T2" fmla="*/ 0 w 4"/>
                <a:gd name="T3" fmla="*/ 0 h 191"/>
                <a:gd name="T4" fmla="*/ 0 w 4"/>
                <a:gd name="T5" fmla="*/ 2147483647 h 191"/>
                <a:gd name="T6" fmla="*/ 2147483647 w 4"/>
                <a:gd name="T7" fmla="*/ 2147483647 h 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91"/>
                <a:gd name="T14" fmla="*/ 4 w 4"/>
                <a:gd name="T15" fmla="*/ 191 h 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91">
                  <a:moveTo>
                    <a:pt x="4" y="190"/>
                  </a:moveTo>
                  <a:cubicBezTo>
                    <a:pt x="2" y="90"/>
                    <a:pt x="0" y="0"/>
                    <a:pt x="0" y="0"/>
                  </a:cubicBezTo>
                  <a:cubicBezTo>
                    <a:pt x="0" y="14"/>
                    <a:pt x="0" y="97"/>
                    <a:pt x="0" y="191"/>
                  </a:cubicBezTo>
                  <a:cubicBezTo>
                    <a:pt x="1" y="190"/>
                    <a:pt x="3" y="190"/>
                    <a:pt x="4" y="19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45" name="Freeform 38"/>
            <p:cNvSpPr>
              <a:spLocks noChangeAspect="1"/>
            </p:cNvSpPr>
            <p:nvPr/>
          </p:nvSpPr>
          <p:spPr bwMode="auto">
            <a:xfrm>
              <a:off x="1556" y="1485"/>
              <a:ext cx="3" cy="534"/>
            </a:xfrm>
            <a:custGeom>
              <a:avLst/>
              <a:gdLst>
                <a:gd name="T0" fmla="*/ 2147483647 w 1"/>
                <a:gd name="T1" fmla="*/ 2147483647 h 200"/>
                <a:gd name="T2" fmla="*/ 2147483647 w 1"/>
                <a:gd name="T3" fmla="*/ 0 h 200"/>
                <a:gd name="T4" fmla="*/ 0 w 1"/>
                <a:gd name="T5" fmla="*/ 2147483647 h 200"/>
                <a:gd name="T6" fmla="*/ 2147483647 w 1"/>
                <a:gd name="T7" fmla="*/ 2147483647 h 2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00"/>
                <a:gd name="T14" fmla="*/ 1 w 1"/>
                <a:gd name="T15" fmla="*/ 200 h 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00">
                  <a:moveTo>
                    <a:pt x="1" y="195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5"/>
                    <a:pt x="1" y="200"/>
                    <a:pt x="1" y="195"/>
                  </a:cubicBezTo>
                  <a:close/>
                </a:path>
              </a:pathLst>
            </a:custGeom>
            <a:solidFill>
              <a:srgbClr val="79CDE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46" name="Freeform 39"/>
            <p:cNvSpPr>
              <a:spLocks noChangeAspect="1"/>
            </p:cNvSpPr>
            <p:nvPr/>
          </p:nvSpPr>
          <p:spPr bwMode="auto">
            <a:xfrm>
              <a:off x="1731" y="1485"/>
              <a:ext cx="10" cy="523"/>
            </a:xfrm>
            <a:custGeom>
              <a:avLst/>
              <a:gdLst>
                <a:gd name="T0" fmla="*/ 2147483647 w 4"/>
                <a:gd name="T1" fmla="*/ 2147483647 h 196"/>
                <a:gd name="T2" fmla="*/ 2147483647 w 4"/>
                <a:gd name="T3" fmla="*/ 0 h 196"/>
                <a:gd name="T4" fmla="*/ 0 w 4"/>
                <a:gd name="T5" fmla="*/ 2147483647 h 196"/>
                <a:gd name="T6" fmla="*/ 2147483647 w 4"/>
                <a:gd name="T7" fmla="*/ 2147483647 h 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96"/>
                <a:gd name="T14" fmla="*/ 4 w 4"/>
                <a:gd name="T15" fmla="*/ 196 h 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96">
                  <a:moveTo>
                    <a:pt x="4" y="196"/>
                  </a:moveTo>
                  <a:cubicBezTo>
                    <a:pt x="4" y="103"/>
                    <a:pt x="4" y="14"/>
                    <a:pt x="4" y="0"/>
                  </a:cubicBezTo>
                  <a:cubicBezTo>
                    <a:pt x="4" y="0"/>
                    <a:pt x="2" y="96"/>
                    <a:pt x="0" y="196"/>
                  </a:cubicBezTo>
                  <a:cubicBezTo>
                    <a:pt x="1" y="196"/>
                    <a:pt x="3" y="196"/>
                    <a:pt x="4" y="196"/>
                  </a:cubicBezTo>
                  <a:close/>
                </a:path>
              </a:pathLst>
            </a:custGeom>
            <a:solidFill>
              <a:srgbClr val="A8DFE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47" name="Freeform 40"/>
            <p:cNvSpPr>
              <a:spLocks noChangeAspect="1"/>
            </p:cNvSpPr>
            <p:nvPr/>
          </p:nvSpPr>
          <p:spPr bwMode="auto">
            <a:xfrm>
              <a:off x="1706" y="2189"/>
              <a:ext cx="35" cy="675"/>
            </a:xfrm>
            <a:custGeom>
              <a:avLst/>
              <a:gdLst>
                <a:gd name="T0" fmla="*/ 2147483647 w 14"/>
                <a:gd name="T1" fmla="*/ 2147483647 h 253"/>
                <a:gd name="T2" fmla="*/ 2147483647 w 14"/>
                <a:gd name="T3" fmla="*/ 2147483647 h 253"/>
                <a:gd name="T4" fmla="*/ 0 w 14"/>
                <a:gd name="T5" fmla="*/ 2147483647 h 253"/>
                <a:gd name="T6" fmla="*/ 2147483647 w 14"/>
                <a:gd name="T7" fmla="*/ 2147483647 h 253"/>
                <a:gd name="T8" fmla="*/ 2147483647 w 14"/>
                <a:gd name="T9" fmla="*/ 2147483647 h 253"/>
                <a:gd name="T10" fmla="*/ 2147483647 w 14"/>
                <a:gd name="T11" fmla="*/ 0 h 253"/>
                <a:gd name="T12" fmla="*/ 2147483647 w 14"/>
                <a:gd name="T13" fmla="*/ 2147483647 h 253"/>
                <a:gd name="T14" fmla="*/ 2147483647 w 14"/>
                <a:gd name="T15" fmla="*/ 214748364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53"/>
                <a:gd name="T26" fmla="*/ 14 w 14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79CDE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48" name="Freeform 41"/>
            <p:cNvSpPr>
              <a:spLocks noChangeAspect="1"/>
            </p:cNvSpPr>
            <p:nvPr/>
          </p:nvSpPr>
          <p:spPr bwMode="auto">
            <a:xfrm>
              <a:off x="1689" y="1963"/>
              <a:ext cx="57" cy="914"/>
            </a:xfrm>
            <a:custGeom>
              <a:avLst/>
              <a:gdLst>
                <a:gd name="T0" fmla="*/ 2147483647 w 23"/>
                <a:gd name="T1" fmla="*/ 0 h 343"/>
                <a:gd name="T2" fmla="*/ 2147483647 w 23"/>
                <a:gd name="T3" fmla="*/ 2147483647 h 343"/>
                <a:gd name="T4" fmla="*/ 0 w 23"/>
                <a:gd name="T5" fmla="*/ 2147483647 h 343"/>
                <a:gd name="T6" fmla="*/ 0 w 23"/>
                <a:gd name="T7" fmla="*/ 2147483647 h 343"/>
                <a:gd name="T8" fmla="*/ 2147483647 w 23"/>
                <a:gd name="T9" fmla="*/ 2147483647 h 343"/>
                <a:gd name="T10" fmla="*/ 2147483647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43"/>
                <a:gd name="T20" fmla="*/ 23 w 2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49" name="Freeform 42"/>
            <p:cNvSpPr>
              <a:spLocks noChangeAspect="1"/>
            </p:cNvSpPr>
            <p:nvPr/>
          </p:nvSpPr>
          <p:spPr bwMode="auto">
            <a:xfrm>
              <a:off x="1564" y="1480"/>
              <a:ext cx="177" cy="27"/>
            </a:xfrm>
            <a:custGeom>
              <a:avLst/>
              <a:gdLst>
                <a:gd name="T0" fmla="*/ 0 w 71"/>
                <a:gd name="T1" fmla="*/ 0 h 10"/>
                <a:gd name="T2" fmla="*/ 2147483647 w 71"/>
                <a:gd name="T3" fmla="*/ 0 h 10"/>
                <a:gd name="T4" fmla="*/ 0 w 71"/>
                <a:gd name="T5" fmla="*/ 0 h 10"/>
                <a:gd name="T6" fmla="*/ 0 60000 65536"/>
                <a:gd name="T7" fmla="*/ 0 60000 65536"/>
                <a:gd name="T8" fmla="*/ 0 60000 65536"/>
                <a:gd name="T9" fmla="*/ 0 w 71"/>
                <a:gd name="T10" fmla="*/ 0 h 10"/>
                <a:gd name="T11" fmla="*/ 71 w 7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10">
                  <a:moveTo>
                    <a:pt x="0" y="0"/>
                  </a:moveTo>
                  <a:cubicBezTo>
                    <a:pt x="6" y="3"/>
                    <a:pt x="53" y="6"/>
                    <a:pt x="71" y="0"/>
                  </a:cubicBezTo>
                  <a:cubicBezTo>
                    <a:pt x="60" y="4"/>
                    <a:pt x="21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50" name="Freeform 43"/>
            <p:cNvSpPr>
              <a:spLocks noChangeAspect="1"/>
            </p:cNvSpPr>
            <p:nvPr/>
          </p:nvSpPr>
          <p:spPr bwMode="auto">
            <a:xfrm>
              <a:off x="1559" y="1992"/>
              <a:ext cx="40" cy="877"/>
            </a:xfrm>
            <a:custGeom>
              <a:avLst/>
              <a:gdLst>
                <a:gd name="T0" fmla="*/ 0 w 16"/>
                <a:gd name="T1" fmla="*/ 2147483647 h 329"/>
                <a:gd name="T2" fmla="*/ 2147483647 w 16"/>
                <a:gd name="T3" fmla="*/ 2147483647 h 329"/>
                <a:gd name="T4" fmla="*/ 2147483647 w 16"/>
                <a:gd name="T5" fmla="*/ 2147483647 h 329"/>
                <a:gd name="T6" fmla="*/ 2147483647 w 16"/>
                <a:gd name="T7" fmla="*/ 0 h 329"/>
                <a:gd name="T8" fmla="*/ 0 w 16"/>
                <a:gd name="T9" fmla="*/ 2147483647 h 329"/>
                <a:gd name="T10" fmla="*/ 0 w 16"/>
                <a:gd name="T11" fmla="*/ 2147483647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9"/>
                <a:gd name="T20" fmla="*/ 16 w 16"/>
                <a:gd name="T21" fmla="*/ 329 h 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9">
                  <a:moveTo>
                    <a:pt x="0" y="283"/>
                  </a:moveTo>
                  <a:cubicBezTo>
                    <a:pt x="0" y="306"/>
                    <a:pt x="6" y="321"/>
                    <a:pt x="16" y="329"/>
                  </a:cubicBezTo>
                  <a:cubicBezTo>
                    <a:pt x="4" y="303"/>
                    <a:pt x="9" y="284"/>
                    <a:pt x="9" y="253"/>
                  </a:cubicBezTo>
                  <a:cubicBezTo>
                    <a:pt x="9" y="222"/>
                    <a:pt x="7" y="105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lnTo>
                    <a:pt x="0" y="2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51" name="Freeform 44"/>
            <p:cNvSpPr>
              <a:spLocks noChangeAspect="1"/>
            </p:cNvSpPr>
            <p:nvPr/>
          </p:nvSpPr>
          <p:spPr bwMode="auto">
            <a:xfrm>
              <a:off x="1554" y="2019"/>
              <a:ext cx="27" cy="832"/>
            </a:xfrm>
            <a:custGeom>
              <a:avLst/>
              <a:gdLst>
                <a:gd name="T0" fmla="*/ 0 w 11"/>
                <a:gd name="T1" fmla="*/ 2147483647 h 312"/>
                <a:gd name="T2" fmla="*/ 2147483647 w 11"/>
                <a:gd name="T3" fmla="*/ 2147483647 h 312"/>
                <a:gd name="T4" fmla="*/ 2147483647 w 11"/>
                <a:gd name="T5" fmla="*/ 2147483647 h 312"/>
                <a:gd name="T6" fmla="*/ 2147483647 w 11"/>
                <a:gd name="T7" fmla="*/ 0 h 312"/>
                <a:gd name="T8" fmla="*/ 2147483647 w 11"/>
                <a:gd name="T9" fmla="*/ 0 h 312"/>
                <a:gd name="T10" fmla="*/ 0 w 11"/>
                <a:gd name="T11" fmla="*/ 2147483647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12"/>
                <a:gd name="T20" fmla="*/ 11 w 11"/>
                <a:gd name="T21" fmla="*/ 312 h 3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12">
                  <a:moveTo>
                    <a:pt x="0" y="273"/>
                  </a:moveTo>
                  <a:cubicBezTo>
                    <a:pt x="0" y="290"/>
                    <a:pt x="5" y="303"/>
                    <a:pt x="11" y="312"/>
                  </a:cubicBezTo>
                  <a:cubicBezTo>
                    <a:pt x="5" y="303"/>
                    <a:pt x="3" y="290"/>
                    <a:pt x="3" y="27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273"/>
                  </a:lnTo>
                  <a:close/>
                </a:path>
              </a:pathLst>
            </a:custGeom>
            <a:solidFill>
              <a:srgbClr val="F2457E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52" name="Freeform 45"/>
            <p:cNvSpPr>
              <a:spLocks noChangeAspect="1"/>
            </p:cNvSpPr>
            <p:nvPr/>
          </p:nvSpPr>
          <p:spPr bwMode="auto">
            <a:xfrm>
              <a:off x="1654" y="2016"/>
              <a:ext cx="87" cy="867"/>
            </a:xfrm>
            <a:custGeom>
              <a:avLst/>
              <a:gdLst>
                <a:gd name="T0" fmla="*/ 2147483647 w 35"/>
                <a:gd name="T1" fmla="*/ 0 h 325"/>
                <a:gd name="T2" fmla="*/ 2147483647 w 35"/>
                <a:gd name="T3" fmla="*/ 2147483647 h 325"/>
                <a:gd name="T4" fmla="*/ 2147483647 w 35"/>
                <a:gd name="T5" fmla="*/ 2147483647 h 325"/>
                <a:gd name="T6" fmla="*/ 0 w 35"/>
                <a:gd name="T7" fmla="*/ 2147483647 h 325"/>
                <a:gd name="T8" fmla="*/ 2147483647 w 35"/>
                <a:gd name="T9" fmla="*/ 2147483647 h 325"/>
                <a:gd name="T10" fmla="*/ 2147483647 w 35"/>
                <a:gd name="T11" fmla="*/ 0 h 3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25"/>
                <a:gd name="T20" fmla="*/ 35 w 35"/>
                <a:gd name="T21" fmla="*/ 325 h 3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25">
                  <a:moveTo>
                    <a:pt x="35" y="0"/>
                  </a:moveTo>
                  <a:cubicBezTo>
                    <a:pt x="34" y="0"/>
                    <a:pt x="32" y="2"/>
                    <a:pt x="31" y="2"/>
                  </a:cubicBezTo>
                  <a:cubicBezTo>
                    <a:pt x="28" y="107"/>
                    <a:pt x="26" y="213"/>
                    <a:pt x="26" y="244"/>
                  </a:cubicBezTo>
                  <a:cubicBezTo>
                    <a:pt x="26" y="305"/>
                    <a:pt x="15" y="317"/>
                    <a:pt x="0" y="325"/>
                  </a:cubicBezTo>
                  <a:cubicBezTo>
                    <a:pt x="23" y="325"/>
                    <a:pt x="35" y="308"/>
                    <a:pt x="35" y="274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F2457E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53" name="Freeform 46"/>
            <p:cNvSpPr>
              <a:spLocks noChangeAspect="1"/>
            </p:cNvSpPr>
            <p:nvPr/>
          </p:nvSpPr>
          <p:spPr bwMode="auto">
            <a:xfrm>
              <a:off x="1706" y="2189"/>
              <a:ext cx="35" cy="675"/>
            </a:xfrm>
            <a:custGeom>
              <a:avLst/>
              <a:gdLst>
                <a:gd name="T0" fmla="*/ 2147483647 w 14"/>
                <a:gd name="T1" fmla="*/ 2147483647 h 253"/>
                <a:gd name="T2" fmla="*/ 2147483647 w 14"/>
                <a:gd name="T3" fmla="*/ 2147483647 h 253"/>
                <a:gd name="T4" fmla="*/ 0 w 14"/>
                <a:gd name="T5" fmla="*/ 2147483647 h 253"/>
                <a:gd name="T6" fmla="*/ 2147483647 w 14"/>
                <a:gd name="T7" fmla="*/ 2147483647 h 253"/>
                <a:gd name="T8" fmla="*/ 2147483647 w 14"/>
                <a:gd name="T9" fmla="*/ 2147483647 h 253"/>
                <a:gd name="T10" fmla="*/ 2147483647 w 14"/>
                <a:gd name="T11" fmla="*/ 0 h 253"/>
                <a:gd name="T12" fmla="*/ 2147483647 w 14"/>
                <a:gd name="T13" fmla="*/ 2147483647 h 253"/>
                <a:gd name="T14" fmla="*/ 2147483647 w 14"/>
                <a:gd name="T15" fmla="*/ 2147483647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53"/>
                <a:gd name="T26" fmla="*/ 14 w 14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53">
                  <a:moveTo>
                    <a:pt x="11" y="102"/>
                  </a:moveTo>
                  <a:cubicBezTo>
                    <a:pt x="10" y="207"/>
                    <a:pt x="10" y="207"/>
                    <a:pt x="10" y="207"/>
                  </a:cubicBezTo>
                  <a:cubicBezTo>
                    <a:pt x="10" y="222"/>
                    <a:pt x="7" y="244"/>
                    <a:pt x="0" y="253"/>
                  </a:cubicBezTo>
                  <a:cubicBezTo>
                    <a:pt x="7" y="246"/>
                    <a:pt x="7" y="246"/>
                    <a:pt x="7" y="246"/>
                  </a:cubicBezTo>
                  <a:cubicBezTo>
                    <a:pt x="12" y="237"/>
                    <a:pt x="14" y="225"/>
                    <a:pt x="14" y="20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rgbClr val="EE015C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54" name="Freeform 47"/>
            <p:cNvSpPr>
              <a:spLocks noChangeAspect="1"/>
            </p:cNvSpPr>
            <p:nvPr/>
          </p:nvSpPr>
          <p:spPr bwMode="auto">
            <a:xfrm>
              <a:off x="1689" y="1963"/>
              <a:ext cx="57" cy="914"/>
            </a:xfrm>
            <a:custGeom>
              <a:avLst/>
              <a:gdLst>
                <a:gd name="T0" fmla="*/ 2147483647 w 23"/>
                <a:gd name="T1" fmla="*/ 0 h 343"/>
                <a:gd name="T2" fmla="*/ 2147483647 w 23"/>
                <a:gd name="T3" fmla="*/ 2147483647 h 343"/>
                <a:gd name="T4" fmla="*/ 0 w 23"/>
                <a:gd name="T5" fmla="*/ 2147483647 h 343"/>
                <a:gd name="T6" fmla="*/ 0 w 23"/>
                <a:gd name="T7" fmla="*/ 2147483647 h 343"/>
                <a:gd name="T8" fmla="*/ 2147483647 w 23"/>
                <a:gd name="T9" fmla="*/ 2147483647 h 343"/>
                <a:gd name="T10" fmla="*/ 2147483647 w 23"/>
                <a:gd name="T11" fmla="*/ 0 h 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43"/>
                <a:gd name="T20" fmla="*/ 23 w 23"/>
                <a:gd name="T21" fmla="*/ 343 h 3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43">
                  <a:moveTo>
                    <a:pt x="21" y="0"/>
                  </a:moveTo>
                  <a:cubicBezTo>
                    <a:pt x="20" y="294"/>
                    <a:pt x="20" y="294"/>
                    <a:pt x="20" y="294"/>
                  </a:cubicBezTo>
                  <a:cubicBezTo>
                    <a:pt x="20" y="319"/>
                    <a:pt x="13" y="337"/>
                    <a:pt x="0" y="3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5" y="336"/>
                    <a:pt x="23" y="320"/>
                    <a:pt x="23" y="294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55" name="Oval 48"/>
            <p:cNvSpPr>
              <a:spLocks noChangeAspect="1" noChangeArrowheads="1"/>
            </p:cNvSpPr>
            <p:nvPr/>
          </p:nvSpPr>
          <p:spPr bwMode="auto">
            <a:xfrm>
              <a:off x="1539" y="1440"/>
              <a:ext cx="222" cy="35"/>
            </a:xfrm>
            <a:prstGeom prst="ellipse">
              <a:avLst/>
            </a:pr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156" name="Freeform 49"/>
            <p:cNvSpPr>
              <a:spLocks noChangeAspect="1"/>
            </p:cNvSpPr>
            <p:nvPr/>
          </p:nvSpPr>
          <p:spPr bwMode="auto">
            <a:xfrm>
              <a:off x="1551" y="1445"/>
              <a:ext cx="198" cy="22"/>
            </a:xfrm>
            <a:custGeom>
              <a:avLst/>
              <a:gdLst>
                <a:gd name="T0" fmla="*/ 2147483647 w 79"/>
                <a:gd name="T1" fmla="*/ 2147483647 h 8"/>
                <a:gd name="T2" fmla="*/ 2147483647 w 79"/>
                <a:gd name="T3" fmla="*/ 0 h 8"/>
                <a:gd name="T4" fmla="*/ 2147483647 w 79"/>
                <a:gd name="T5" fmla="*/ 2147483647 h 8"/>
                <a:gd name="T6" fmla="*/ 2147483647 w 79"/>
                <a:gd name="T7" fmla="*/ 2147483647 h 8"/>
                <a:gd name="T8" fmla="*/ 2147483647 w 79"/>
                <a:gd name="T9" fmla="*/ 2147483647 h 8"/>
                <a:gd name="T10" fmla="*/ 2147483647 w 79"/>
                <a:gd name="T11" fmla="*/ 2147483647 h 8"/>
                <a:gd name="T12" fmla="*/ 2147483647 w 7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8"/>
                <a:gd name="T23" fmla="*/ 79 w 7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8">
                  <a:moveTo>
                    <a:pt x="3" y="3"/>
                  </a:moveTo>
                  <a:cubicBezTo>
                    <a:pt x="9" y="2"/>
                    <a:pt x="21" y="0"/>
                    <a:pt x="40" y="0"/>
                  </a:cubicBezTo>
                  <a:cubicBezTo>
                    <a:pt x="59" y="0"/>
                    <a:pt x="71" y="2"/>
                    <a:pt x="77" y="3"/>
                  </a:cubicBezTo>
                  <a:cubicBezTo>
                    <a:pt x="79" y="4"/>
                    <a:pt x="79" y="5"/>
                    <a:pt x="77" y="5"/>
                  </a:cubicBezTo>
                  <a:cubicBezTo>
                    <a:pt x="71" y="7"/>
                    <a:pt x="59" y="8"/>
                    <a:pt x="40" y="8"/>
                  </a:cubicBezTo>
                  <a:cubicBezTo>
                    <a:pt x="21" y="8"/>
                    <a:pt x="9" y="7"/>
                    <a:pt x="3" y="5"/>
                  </a:cubicBezTo>
                  <a:cubicBezTo>
                    <a:pt x="0" y="4"/>
                    <a:pt x="1" y="4"/>
                    <a:pt x="3" y="3"/>
                  </a:cubicBezTo>
                  <a:close/>
                </a:path>
              </a:pathLst>
            </a:custGeom>
            <a:noFill/>
            <a:ln w="3175" cap="rnd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57" name="Freeform 50"/>
            <p:cNvSpPr>
              <a:spLocks noChangeAspect="1"/>
            </p:cNvSpPr>
            <p:nvPr/>
          </p:nvSpPr>
          <p:spPr bwMode="auto">
            <a:xfrm>
              <a:off x="1539" y="1456"/>
              <a:ext cx="222" cy="1451"/>
            </a:xfrm>
            <a:custGeom>
              <a:avLst/>
              <a:gdLst>
                <a:gd name="T0" fmla="*/ 0 w 89"/>
                <a:gd name="T1" fmla="*/ 2147483647 h 544"/>
                <a:gd name="T2" fmla="*/ 2147483647 w 89"/>
                <a:gd name="T3" fmla="*/ 2147483647 h 544"/>
                <a:gd name="T4" fmla="*/ 2147483647 w 89"/>
                <a:gd name="T5" fmla="*/ 2147483647 h 544"/>
                <a:gd name="T6" fmla="*/ 2147483647 w 89"/>
                <a:gd name="T7" fmla="*/ 0 h 544"/>
                <a:gd name="T8" fmla="*/ 2147483647 w 89"/>
                <a:gd name="T9" fmla="*/ 2147483647 h 544"/>
                <a:gd name="T10" fmla="*/ 0 w 89"/>
                <a:gd name="T11" fmla="*/ 0 h 544"/>
                <a:gd name="T12" fmla="*/ 0 w 89"/>
                <a:gd name="T13" fmla="*/ 2147483647 h 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544"/>
                <a:gd name="T23" fmla="*/ 89 w 89"/>
                <a:gd name="T24" fmla="*/ 544 h 5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544">
                  <a:moveTo>
                    <a:pt x="0" y="494"/>
                  </a:moveTo>
                  <a:cubicBezTo>
                    <a:pt x="0" y="504"/>
                    <a:pt x="1" y="544"/>
                    <a:pt x="45" y="544"/>
                  </a:cubicBezTo>
                  <a:cubicBezTo>
                    <a:pt x="89" y="544"/>
                    <a:pt x="89" y="503"/>
                    <a:pt x="89" y="49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4"/>
                    <a:pt x="69" y="7"/>
                    <a:pt x="45" y="7"/>
                  </a:cubicBezTo>
                  <a:cubicBezTo>
                    <a:pt x="20" y="7"/>
                    <a:pt x="0" y="4"/>
                    <a:pt x="0" y="0"/>
                  </a:cubicBezTo>
                  <a:lnTo>
                    <a:pt x="0" y="494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158" name="Oval 51"/>
            <p:cNvSpPr>
              <a:spLocks noChangeAspect="1" noChangeArrowheads="1"/>
            </p:cNvSpPr>
            <p:nvPr/>
          </p:nvSpPr>
          <p:spPr bwMode="auto">
            <a:xfrm>
              <a:off x="1619" y="2003"/>
              <a:ext cx="35" cy="3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159" name="Oval 52"/>
            <p:cNvSpPr>
              <a:spLocks noChangeAspect="1" noChangeArrowheads="1"/>
            </p:cNvSpPr>
            <p:nvPr/>
          </p:nvSpPr>
          <p:spPr bwMode="auto">
            <a:xfrm>
              <a:off x="1659" y="2011"/>
              <a:ext cx="22" cy="2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  <p:sp>
          <p:nvSpPr>
            <p:cNvPr id="160" name="Oval 53"/>
            <p:cNvSpPr>
              <a:spLocks noChangeAspect="1" noChangeArrowheads="1"/>
            </p:cNvSpPr>
            <p:nvPr/>
          </p:nvSpPr>
          <p:spPr bwMode="auto">
            <a:xfrm>
              <a:off x="1586" y="2008"/>
              <a:ext cx="23" cy="2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900" i="1" dirty="0">
                <a:latin typeface="Calibri" charset="0"/>
              </a:endParaRPr>
            </a:p>
          </p:txBody>
        </p:sp>
      </p:grpSp>
      <p:sp>
        <p:nvSpPr>
          <p:cNvPr id="161" name="Line 636"/>
          <p:cNvSpPr>
            <a:spLocks noChangeShapeType="1"/>
          </p:cNvSpPr>
          <p:nvPr/>
        </p:nvSpPr>
        <p:spPr bwMode="auto">
          <a:xfrm flipH="1">
            <a:off x="4583242" y="4086225"/>
            <a:ext cx="0" cy="224439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2" name="Rectangle 54"/>
          <p:cNvSpPr>
            <a:spLocks noChangeArrowheads="1"/>
          </p:cNvSpPr>
          <p:nvPr/>
        </p:nvSpPr>
        <p:spPr bwMode="auto">
          <a:xfrm>
            <a:off x="2736779" y="5461090"/>
            <a:ext cx="1619958" cy="39241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75" b="1" i="1" u="sng" dirty="0">
                <a:solidFill>
                  <a:srgbClr val="4B6791"/>
                </a:solidFill>
                <a:latin typeface="Calibri" charset="0"/>
              </a:rPr>
              <a:t>TCR repertoire comparison</a:t>
            </a:r>
          </a:p>
          <a:p>
            <a:pPr algn="ctr"/>
            <a:r>
              <a:rPr lang="en-US" sz="975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T0, M1, M2 and M6</a:t>
            </a:r>
          </a:p>
        </p:txBody>
      </p:sp>
      <p:sp>
        <p:nvSpPr>
          <p:cNvPr id="163" name="Line 636"/>
          <p:cNvSpPr>
            <a:spLocks noChangeShapeType="1"/>
          </p:cNvSpPr>
          <p:nvPr/>
        </p:nvSpPr>
        <p:spPr bwMode="auto">
          <a:xfrm flipH="1">
            <a:off x="3875786" y="1658686"/>
            <a:ext cx="0" cy="216694"/>
          </a:xfrm>
          <a:prstGeom prst="line">
            <a:avLst/>
          </a:prstGeom>
          <a:noFill/>
          <a:ln w="12700" cmpd="sng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4" name="Rectangle 163"/>
          <p:cNvSpPr/>
          <p:nvPr/>
        </p:nvSpPr>
        <p:spPr>
          <a:xfrm>
            <a:off x="2311685" y="4358755"/>
            <a:ext cx="4775054" cy="724256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5" name="Line 636"/>
          <p:cNvSpPr>
            <a:spLocks noChangeShapeType="1"/>
          </p:cNvSpPr>
          <p:nvPr/>
        </p:nvSpPr>
        <p:spPr bwMode="auto">
          <a:xfrm flipH="1">
            <a:off x="5217315" y="1658686"/>
            <a:ext cx="0" cy="216694"/>
          </a:xfrm>
          <a:prstGeom prst="line">
            <a:avLst/>
          </a:prstGeom>
          <a:noFill/>
          <a:ln w="12700" cmpd="sng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6" name="Line 636"/>
          <p:cNvSpPr>
            <a:spLocks noChangeShapeType="1"/>
          </p:cNvSpPr>
          <p:nvPr/>
        </p:nvSpPr>
        <p:spPr bwMode="auto">
          <a:xfrm flipH="1">
            <a:off x="4546550" y="1658686"/>
            <a:ext cx="0" cy="216694"/>
          </a:xfrm>
          <a:prstGeom prst="line">
            <a:avLst/>
          </a:prstGeom>
          <a:noFill/>
          <a:ln w="12700" cmpd="sng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7" name="Line 636"/>
          <p:cNvSpPr>
            <a:spLocks noChangeShapeType="1"/>
          </p:cNvSpPr>
          <p:nvPr/>
        </p:nvSpPr>
        <p:spPr bwMode="auto">
          <a:xfrm flipH="1">
            <a:off x="4211168" y="1658686"/>
            <a:ext cx="0" cy="216694"/>
          </a:xfrm>
          <a:prstGeom prst="line">
            <a:avLst/>
          </a:prstGeom>
          <a:noFill/>
          <a:ln w="12700" cmpd="sng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8" name="Line 636"/>
          <p:cNvSpPr>
            <a:spLocks noChangeShapeType="1"/>
          </p:cNvSpPr>
          <p:nvPr/>
        </p:nvSpPr>
        <p:spPr bwMode="auto">
          <a:xfrm flipH="1">
            <a:off x="4893794" y="1658686"/>
            <a:ext cx="0" cy="216694"/>
          </a:xfrm>
          <a:prstGeom prst="line">
            <a:avLst/>
          </a:prstGeom>
          <a:noFill/>
          <a:ln w="12700" cmpd="sng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9" name="Line 636"/>
          <p:cNvSpPr>
            <a:spLocks noChangeShapeType="1"/>
          </p:cNvSpPr>
          <p:nvPr/>
        </p:nvSpPr>
        <p:spPr bwMode="auto">
          <a:xfrm flipH="1">
            <a:off x="6391282" y="1659546"/>
            <a:ext cx="0" cy="216694"/>
          </a:xfrm>
          <a:prstGeom prst="line">
            <a:avLst/>
          </a:prstGeom>
          <a:noFill/>
          <a:ln w="12700" cmpd="sng">
            <a:solidFill>
              <a:schemeClr val="accent6">
                <a:lumMod val="75000"/>
              </a:schemeClr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0" name="Rectangle 54"/>
          <p:cNvSpPr>
            <a:spLocks noChangeArrowheads="1"/>
          </p:cNvSpPr>
          <p:nvPr/>
        </p:nvSpPr>
        <p:spPr bwMode="auto">
          <a:xfrm>
            <a:off x="2470099" y="3671260"/>
            <a:ext cx="107134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50" b="1" i="1" dirty="0">
                <a:solidFill>
                  <a:schemeClr val="accent4"/>
                </a:solidFill>
                <a:latin typeface="Calibri" charset="0"/>
              </a:rPr>
              <a:t>Amplification on</a:t>
            </a:r>
          </a:p>
          <a:p>
            <a:pPr algn="ctr"/>
            <a:r>
              <a:rPr lang="en-US" sz="750" b="1" i="1" dirty="0">
                <a:solidFill>
                  <a:schemeClr val="accent4"/>
                </a:solidFill>
                <a:latin typeface="Calibri" charset="0"/>
              </a:rPr>
              <a:t>feeder cells</a:t>
            </a:r>
          </a:p>
        </p:txBody>
      </p:sp>
      <p:pic>
        <p:nvPicPr>
          <p:cNvPr id="171" name="Image 4" descr="Capture d’écran 2017-12-07 à 12.36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77" y="4635662"/>
            <a:ext cx="424382" cy="350502"/>
          </a:xfrm>
          <a:prstGeom prst="rect">
            <a:avLst/>
          </a:prstGeom>
        </p:spPr>
      </p:pic>
      <p:sp>
        <p:nvSpPr>
          <p:cNvPr id="172" name="Rectangle 54"/>
          <p:cNvSpPr>
            <a:spLocks noChangeArrowheads="1"/>
          </p:cNvSpPr>
          <p:nvPr/>
        </p:nvSpPr>
        <p:spPr bwMode="auto">
          <a:xfrm>
            <a:off x="4146178" y="4073154"/>
            <a:ext cx="107134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50" b="1" i="1" dirty="0">
                <a:latin typeface="Calibri" charset="0"/>
              </a:rPr>
              <a:t>RNA   extraction</a:t>
            </a:r>
          </a:p>
        </p:txBody>
      </p:sp>
      <p:sp>
        <p:nvSpPr>
          <p:cNvPr id="173" name="Rectangle 54"/>
          <p:cNvSpPr>
            <a:spLocks noChangeArrowheads="1"/>
          </p:cNvSpPr>
          <p:nvPr/>
        </p:nvSpPr>
        <p:spPr bwMode="auto">
          <a:xfrm>
            <a:off x="4757302" y="5461090"/>
            <a:ext cx="1619958" cy="39241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75" b="1" i="1" u="sng" dirty="0" err="1">
                <a:solidFill>
                  <a:srgbClr val="4B6791"/>
                </a:solidFill>
                <a:latin typeface="Calibri" charset="0"/>
              </a:rPr>
              <a:t>RNAseq</a:t>
            </a:r>
            <a:r>
              <a:rPr lang="en-US" sz="975" b="1" i="1" u="sng" dirty="0">
                <a:solidFill>
                  <a:srgbClr val="4B6791"/>
                </a:solidFill>
                <a:latin typeface="Calibri" charset="0"/>
              </a:rPr>
              <a:t> comparison</a:t>
            </a:r>
          </a:p>
          <a:p>
            <a:pPr algn="ctr"/>
            <a:r>
              <a:rPr lang="en-US" sz="975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T0, M1, M2 and M6</a:t>
            </a:r>
          </a:p>
        </p:txBody>
      </p:sp>
      <p:sp>
        <p:nvSpPr>
          <p:cNvPr id="174" name="Line 636"/>
          <p:cNvSpPr>
            <a:spLocks noChangeShapeType="1"/>
          </p:cNvSpPr>
          <p:nvPr/>
        </p:nvSpPr>
        <p:spPr bwMode="auto">
          <a:xfrm rot="5400000">
            <a:off x="4493675" y="5212223"/>
            <a:ext cx="157502" cy="0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5" name="Line 636"/>
          <p:cNvSpPr>
            <a:spLocks noChangeShapeType="1"/>
          </p:cNvSpPr>
          <p:nvPr/>
        </p:nvSpPr>
        <p:spPr bwMode="auto">
          <a:xfrm rot="5400000" flipV="1">
            <a:off x="4572426" y="4653602"/>
            <a:ext cx="0" cy="1268996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/>
            <a:tailEnd type="non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6" name="Line 636"/>
          <p:cNvSpPr>
            <a:spLocks noChangeShapeType="1"/>
          </p:cNvSpPr>
          <p:nvPr/>
        </p:nvSpPr>
        <p:spPr bwMode="auto">
          <a:xfrm rot="5400000">
            <a:off x="5130174" y="5358473"/>
            <a:ext cx="134997" cy="0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Line 636"/>
          <p:cNvSpPr>
            <a:spLocks noChangeShapeType="1"/>
          </p:cNvSpPr>
          <p:nvPr/>
        </p:nvSpPr>
        <p:spPr bwMode="auto">
          <a:xfrm rot="5400000">
            <a:off x="3872417" y="5355599"/>
            <a:ext cx="134997" cy="0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Rectangle 54"/>
          <p:cNvSpPr>
            <a:spLocks noChangeArrowheads="1"/>
          </p:cNvSpPr>
          <p:nvPr/>
        </p:nvSpPr>
        <p:spPr bwMode="auto">
          <a:xfrm>
            <a:off x="1097047" y="3588500"/>
            <a:ext cx="1492538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900" b="1" i="1" u="sng" dirty="0">
                <a:solidFill>
                  <a:schemeClr val="tx2"/>
                </a:solidFill>
                <a:latin typeface="Calibri" charset="0"/>
              </a:rPr>
              <a:t>T cell reactivity</a:t>
            </a:r>
          </a:p>
          <a:p>
            <a:pPr algn="ctr">
              <a:lnSpc>
                <a:spcPct val="50000"/>
              </a:lnSpc>
            </a:pPr>
            <a:endParaRPr lang="en-US" sz="900" b="1" i="1" u="sng" dirty="0">
              <a:solidFill>
                <a:schemeClr val="tx2"/>
              </a:solidFill>
              <a:latin typeface="Calibri" charset="0"/>
            </a:endParaRPr>
          </a:p>
          <a:p>
            <a:pPr algn="ctr">
              <a:lnSpc>
                <a:spcPct val="50000"/>
              </a:lnSpc>
            </a:pPr>
            <a:r>
              <a:rPr lang="en-US" sz="900" b="1" i="1" u="sng" dirty="0">
                <a:solidFill>
                  <a:schemeClr val="tx2"/>
                </a:solidFill>
                <a:latin typeface="Calibri" charset="0"/>
              </a:rPr>
              <a:t>HLA-A2 patients</a:t>
            </a:r>
          </a:p>
          <a:p>
            <a:pPr algn="ctr">
              <a:lnSpc>
                <a:spcPct val="50000"/>
              </a:lnSpc>
            </a:pPr>
            <a:endParaRPr lang="en-US" sz="900" b="1" i="1" dirty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</a:endParaRPr>
          </a:p>
          <a:p>
            <a:pPr algn="ctr">
              <a:lnSpc>
                <a:spcPct val="50000"/>
              </a:lnSpc>
            </a:pPr>
            <a:endParaRPr lang="en-US" sz="900" b="1" i="1" dirty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</a:endParaRPr>
          </a:p>
          <a:p>
            <a:pPr algn="ctr"/>
            <a:r>
              <a:rPr lang="en-US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Selected melanoma peptides</a:t>
            </a:r>
          </a:p>
        </p:txBody>
      </p:sp>
      <p:pic>
        <p:nvPicPr>
          <p:cNvPr id="179" name="Image 3" descr="ligneCRCNApp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Rectangle 3"/>
          <p:cNvSpPr>
            <a:spLocks noChangeArrowheads="1"/>
          </p:cNvSpPr>
          <p:nvPr/>
        </p:nvSpPr>
        <p:spPr bwMode="auto">
          <a:xfrm>
            <a:off x="50800" y="55563"/>
            <a:ext cx="10136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005000"/>
                </a:solidFill>
                <a:latin typeface="Calibri" charset="0"/>
              </a:rPr>
              <a:t>Materials </a:t>
            </a:r>
            <a:r>
              <a:rPr lang="fr-FR" b="1">
                <a:solidFill>
                  <a:srgbClr val="005000"/>
                </a:solidFill>
                <a:latin typeface="Calibri" charset="0"/>
              </a:rPr>
              <a:t>and </a:t>
            </a:r>
            <a:r>
              <a:rPr lang="fr-FR" b="1" dirty="0">
                <a:solidFill>
                  <a:srgbClr val="005000"/>
                </a:solidFill>
                <a:latin typeface="Calibri" charset="0"/>
              </a:rPr>
              <a:t>M</a:t>
            </a:r>
            <a:r>
              <a:rPr lang="fr-FR" b="1">
                <a:solidFill>
                  <a:srgbClr val="005000"/>
                </a:solidFill>
                <a:latin typeface="Calibri" charset="0"/>
              </a:rPr>
              <a:t>ethods</a:t>
            </a:r>
            <a:endParaRPr lang="fr-FR" dirty="0">
              <a:solidFill>
                <a:srgbClr val="005000"/>
              </a:solidFill>
              <a:latin typeface="Calibri" charset="0"/>
            </a:endParaRPr>
          </a:p>
        </p:txBody>
      </p:sp>
      <p:sp>
        <p:nvSpPr>
          <p:cNvPr id="181" name="ZoneTexte 180"/>
          <p:cNvSpPr txBox="1"/>
          <p:nvPr/>
        </p:nvSpPr>
        <p:spPr>
          <a:xfrm>
            <a:off x="-10742" y="592285"/>
            <a:ext cx="2757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sz="1200" i="1" dirty="0">
                <a:solidFill>
                  <a:schemeClr val="accent1"/>
                </a:solidFill>
              </a:rPr>
              <a:t>Simon, J </a:t>
            </a:r>
            <a:r>
              <a:rPr lang="en-US" sz="1200" i="1" dirty="0" err="1">
                <a:solidFill>
                  <a:schemeClr val="accent1"/>
                </a:solidFill>
              </a:rPr>
              <a:t>Immunother</a:t>
            </a:r>
            <a:r>
              <a:rPr lang="en-US" sz="1200" i="1" dirty="0">
                <a:solidFill>
                  <a:schemeClr val="accent1"/>
                </a:solidFill>
              </a:rPr>
              <a:t> Cancer in revision</a:t>
            </a:r>
            <a:r>
              <a:rPr lang="en-US" sz="1200" i="1" dirty="0">
                <a:solidFill>
                  <a:schemeClr val="tx2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3700" y="4358754"/>
            <a:ext cx="2449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/>
              <a:t>Qiagen</a:t>
            </a:r>
            <a:r>
              <a:rPr lang="fr-FR" sz="1200" dirty="0"/>
              <a:t> TCR Panel </a:t>
            </a:r>
            <a:r>
              <a:rPr lang="fr-FR" sz="1200" dirty="0" err="1"/>
              <a:t>QIAseq</a:t>
            </a:r>
            <a:r>
              <a:rPr lang="fr-FR" sz="1200" dirty="0"/>
              <a:t>™ Immune </a:t>
            </a:r>
            <a:r>
              <a:rPr lang="fr-FR" sz="1200" dirty="0" err="1"/>
              <a:t>Repertoire</a:t>
            </a:r>
            <a:r>
              <a:rPr lang="fr-FR" sz="1200" dirty="0"/>
              <a:t> RNA Library Kit</a:t>
            </a:r>
          </a:p>
        </p:txBody>
      </p:sp>
      <p:sp>
        <p:nvSpPr>
          <p:cNvPr id="3" name="Rectangle 2"/>
          <p:cNvSpPr/>
          <p:nvPr/>
        </p:nvSpPr>
        <p:spPr>
          <a:xfrm>
            <a:off x="4753415" y="4807448"/>
            <a:ext cx="24098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/>
              <a:t>QIAseq</a:t>
            </a:r>
            <a:r>
              <a:rPr lang="fr-FR" sz="1200" dirty="0"/>
              <a:t> </a:t>
            </a:r>
            <a:r>
              <a:rPr lang="fr-FR" sz="1200" dirty="0" err="1"/>
              <a:t>Targeted</a:t>
            </a:r>
            <a:r>
              <a:rPr lang="fr-FR" sz="1200" dirty="0"/>
              <a:t> RNA Custom Panel</a:t>
            </a:r>
          </a:p>
        </p:txBody>
      </p:sp>
    </p:spTree>
    <p:extLst>
      <p:ext uri="{BB962C8B-B14F-4D97-AF65-F5344CB8AC3E}">
        <p14:creationId xmlns:p14="http://schemas.microsoft.com/office/powerpoint/2010/main" val="8107670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1392</Words>
  <Application>Microsoft Office PowerPoint</Application>
  <PresentationFormat>On-screen Show (4:3)</PresentationFormat>
  <Paragraphs>324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Wingdings</vt:lpstr>
      <vt:lpstr>Thème Office</vt:lpstr>
      <vt:lpstr>T-cell repertoire analyses in immunotherapy treated patients  S. Simon1,2,3, V Voillet2, V Vignard1,3,4, Z Wu5, A. Khammari1,3,4, O Adotevi6, S. Rulli5, R. Gottargdo2, P Nghiem7, B. Dreno1,3,4, A. Riddell2, N. Labarrière1,3  nathalie.labarriere@inserm.fr    </vt:lpstr>
      <vt:lpstr>Abstract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Université de Nantes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LANG</dc:creator>
  <cp:lastModifiedBy>Joby Chesnick - QIAGEN</cp:lastModifiedBy>
  <cp:revision>215</cp:revision>
  <dcterms:created xsi:type="dcterms:W3CDTF">2015-11-17T21:26:40Z</dcterms:created>
  <dcterms:modified xsi:type="dcterms:W3CDTF">2020-10-14T21:57:14Z</dcterms:modified>
</cp:coreProperties>
</file>